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8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4/27/17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4/27/17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Ryan Walter Smith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University of Arizona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North American Conference on Iranian Linguistics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04/29/2017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Subject-object asymmetries in </a:t>
            </a:r>
            <a:r>
              <a:rPr lang="en-US" dirty="0" err="1" smtClean="0"/>
              <a:t>Zazaki</a:t>
            </a:r>
            <a:r>
              <a:rPr lang="en-US" dirty="0" smtClean="0"/>
              <a:t> Argument Ellipsis:</a:t>
            </a:r>
            <a:br>
              <a:rPr lang="en-US" dirty="0" smtClean="0"/>
            </a:br>
            <a:r>
              <a:rPr lang="en-US" sz="3100" dirty="0" smtClean="0"/>
              <a:t>A problem for the anti-agreement theory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34604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Recap and a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Japanese and Persian both permit AE.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They differ in that while Japanese permits AE in subject and object position, Persian (as well as Turkish) does not permit it in subject position</a:t>
            </a:r>
          </a:p>
          <a:p>
            <a:endParaRPr lang="en-US" dirty="0"/>
          </a:p>
          <a:p>
            <a:r>
              <a:rPr lang="en-US" dirty="0" smtClean="0"/>
              <a:t>Why should this 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22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the anti-agreement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Saito (2007) proposes the anti-agreement theory of AE: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(13) The </a:t>
            </a:r>
            <a:r>
              <a:rPr lang="en-US" dirty="0"/>
              <a:t>anti-agreement theory of argument ellipsis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A </a:t>
            </a:r>
            <a:r>
              <a:rPr lang="en-US" dirty="0"/>
              <a:t>language will allow argument ellipsis if it </a:t>
            </a:r>
            <a:r>
              <a:rPr lang="en-US" dirty="0" smtClean="0"/>
              <a:t>lacks 		 </a:t>
            </a:r>
            <a:r>
              <a:rPr lang="en-US" dirty="0"/>
              <a:t>phi-agreement with its </a:t>
            </a:r>
            <a:r>
              <a:rPr lang="en-US" dirty="0" smtClean="0"/>
              <a:t>arguments.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dirty="0" smtClean="0"/>
          </a:p>
          <a:p>
            <a:pPr lvl="1"/>
            <a:r>
              <a:rPr lang="en-US" dirty="0" smtClean="0"/>
              <a:t>Languages like Japanese and Korean lack agreement, and thus allow AE.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Languages like English possess subject-verb agreement (as well as agreement between v and the object to assign accusative Case), and thus lack AE entirely.</a:t>
            </a:r>
          </a:p>
        </p:txBody>
      </p:sp>
    </p:spTree>
    <p:extLst>
      <p:ext uri="{BB962C8B-B14F-4D97-AF65-F5344CB8AC3E}">
        <p14:creationId xmlns:p14="http://schemas.microsoft.com/office/powerpoint/2010/main" val="255877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Anti-agreement: a success for Persian?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Languages like Persian (and Turkish) possess subject-verb agreement.</a:t>
            </a:r>
          </a:p>
          <a:p>
            <a:endParaRPr lang="en-US" dirty="0"/>
          </a:p>
          <a:p>
            <a:r>
              <a:rPr lang="en-US" dirty="0" smtClean="0"/>
              <a:t>As such, the anti-agreement theory correctly predicts that AE will be unavailable in the subject position of these languages, while permitting it in object position.</a:t>
            </a:r>
          </a:p>
          <a:p>
            <a:pPr lvl="1"/>
            <a:r>
              <a:rPr lang="en-US" dirty="0" smtClean="0"/>
              <a:t>As such, </a:t>
            </a:r>
            <a:r>
              <a:rPr lang="en-US" dirty="0" err="1" smtClean="0"/>
              <a:t>Sener</a:t>
            </a:r>
            <a:r>
              <a:rPr lang="en-US" dirty="0" smtClean="0"/>
              <a:t> &amp; Takahashi (2010) and Sato &amp; </a:t>
            </a:r>
            <a:r>
              <a:rPr lang="en-US" dirty="0" err="1" smtClean="0"/>
              <a:t>Karimi</a:t>
            </a:r>
            <a:r>
              <a:rPr lang="en-US" dirty="0" smtClean="0"/>
              <a:t> (2016) have argued that the anti-agreement theory receives support from Turkish and Persian, respectively</a:t>
            </a:r>
          </a:p>
          <a:p>
            <a:pPr lvl="1"/>
            <a:endParaRPr lang="en-US" dirty="0"/>
          </a:p>
          <a:p>
            <a:r>
              <a:rPr lang="en-US" dirty="0" smtClean="0"/>
              <a:t>But what if we expand the empirical domain a bit?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65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</a:t>
            </a:r>
            <a:r>
              <a:rPr lang="en-US" dirty="0" err="1" smtClean="0"/>
              <a:t>Zazaki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Zazaki</a:t>
            </a:r>
            <a:r>
              <a:rPr lang="en-US" dirty="0" smtClean="0"/>
              <a:t> is a Northwestern Iranian language, spoken primarily in eastern Turkey.</a:t>
            </a:r>
          </a:p>
          <a:p>
            <a:endParaRPr lang="en-US" dirty="0"/>
          </a:p>
          <a:p>
            <a:r>
              <a:rPr lang="en-US" dirty="0" err="1" smtClean="0"/>
              <a:t>Zazaki</a:t>
            </a:r>
            <a:r>
              <a:rPr lang="en-US" dirty="0" smtClean="0"/>
              <a:t> permits AE: null objects are ambiguous between a strict and sloppy reading.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e-DE" dirty="0"/>
              <a:t>(14) Muhsin </a:t>
            </a:r>
            <a:r>
              <a:rPr lang="de-DE" dirty="0" err="1"/>
              <a:t>malım-ē</a:t>
            </a:r>
            <a:r>
              <a:rPr lang="de-DE" dirty="0"/>
              <a:t>                 </a:t>
            </a:r>
            <a:r>
              <a:rPr lang="de-DE" dirty="0" smtClean="0"/>
              <a:t>     </a:t>
            </a:r>
            <a:r>
              <a:rPr lang="de-DE" dirty="0" err="1"/>
              <a:t>xo</a:t>
            </a:r>
            <a:r>
              <a:rPr lang="de-DE" dirty="0"/>
              <a:t>           </a:t>
            </a:r>
            <a:r>
              <a:rPr lang="de-DE" dirty="0" err="1"/>
              <a:t>vēnen</a:t>
            </a:r>
            <a:r>
              <a:rPr lang="de-DE" dirty="0"/>
              <a:t>-o</a:t>
            </a:r>
            <a:br>
              <a:rPr lang="de-DE" dirty="0"/>
            </a:br>
            <a:r>
              <a:rPr lang="de-DE" dirty="0"/>
              <a:t>        Muhsin teacher-ez.3.sg.m     </a:t>
            </a:r>
            <a:r>
              <a:rPr lang="de-DE" dirty="0" err="1"/>
              <a:t>self</a:t>
            </a:r>
            <a:r>
              <a:rPr lang="de-DE" dirty="0"/>
              <a:t>         see-3.sg.m</a:t>
            </a:r>
            <a:br>
              <a:rPr lang="de-DE" dirty="0"/>
            </a:br>
            <a:r>
              <a:rPr lang="de-DE" dirty="0"/>
              <a:t>        ‘Muhsin </a:t>
            </a:r>
            <a:r>
              <a:rPr lang="de-DE" dirty="0" err="1"/>
              <a:t>sees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teacher</a:t>
            </a:r>
            <a:r>
              <a:rPr lang="de-DE" dirty="0"/>
              <a:t>’</a:t>
            </a:r>
            <a:br>
              <a:rPr lang="de-DE" dirty="0"/>
            </a:br>
            <a:endParaRPr lang="en-US" dirty="0"/>
          </a:p>
          <a:p>
            <a:pPr marL="0" indent="0">
              <a:buNone/>
            </a:pPr>
            <a:r>
              <a:rPr lang="de-DE" dirty="0"/>
              <a:t>(15) Rıza </a:t>
            </a:r>
            <a:r>
              <a:rPr lang="de-DE" dirty="0" err="1"/>
              <a:t>ki</a:t>
            </a:r>
            <a:r>
              <a:rPr lang="de-DE" dirty="0"/>
              <a:t>      </a:t>
            </a:r>
            <a:r>
              <a:rPr lang="de-DE" dirty="0" err="1"/>
              <a:t>vēnen</a:t>
            </a:r>
            <a:r>
              <a:rPr lang="de-DE" dirty="0"/>
              <a:t>-o 		(16) Rıza </a:t>
            </a:r>
            <a:r>
              <a:rPr lang="de-DE" dirty="0" err="1"/>
              <a:t>ki</a:t>
            </a:r>
            <a:r>
              <a:rPr lang="de-DE" dirty="0"/>
              <a:t>     </a:t>
            </a:r>
            <a:r>
              <a:rPr lang="de-DE" dirty="0" err="1"/>
              <a:t>ey</a:t>
            </a:r>
            <a:r>
              <a:rPr lang="de-DE" dirty="0"/>
              <a:t>               </a:t>
            </a:r>
            <a:r>
              <a:rPr lang="de-DE" dirty="0" err="1"/>
              <a:t>vēnen</a:t>
            </a:r>
            <a:r>
              <a:rPr lang="de-DE" dirty="0"/>
              <a:t>-o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     </a:t>
            </a:r>
            <a:r>
              <a:rPr lang="de-DE" dirty="0" smtClean="0"/>
              <a:t> </a:t>
            </a:r>
            <a:r>
              <a:rPr lang="de-DE" dirty="0"/>
              <a:t>Rıza also </a:t>
            </a:r>
            <a:r>
              <a:rPr lang="de-DE" dirty="0" smtClean="0"/>
              <a:t>   see</a:t>
            </a:r>
            <a:r>
              <a:rPr lang="de-DE" dirty="0"/>
              <a:t>-3.sg.m 	</a:t>
            </a:r>
            <a:r>
              <a:rPr lang="de-DE" dirty="0" smtClean="0"/>
              <a:t>        Rıza </a:t>
            </a:r>
            <a:r>
              <a:rPr lang="de-DE" dirty="0"/>
              <a:t>also 3.sg.m.obl   see-3.sg.m</a:t>
            </a:r>
            <a:endParaRPr lang="en-US" dirty="0"/>
          </a:p>
          <a:p>
            <a:pPr marL="0" indent="0">
              <a:buNone/>
            </a:pPr>
            <a:r>
              <a:rPr lang="de-DE" dirty="0" smtClean="0"/>
              <a:t>     ‘</a:t>
            </a:r>
            <a:r>
              <a:rPr lang="de-DE" dirty="0"/>
              <a:t>Rıza also </a:t>
            </a:r>
            <a:r>
              <a:rPr lang="de-DE" dirty="0" err="1"/>
              <a:t>sees</a:t>
            </a:r>
            <a:r>
              <a:rPr lang="de-DE" dirty="0"/>
              <a:t>’ (</a:t>
            </a:r>
            <a:r>
              <a:rPr lang="de-DE" dirty="0" err="1"/>
              <a:t>strict</a:t>
            </a:r>
            <a:r>
              <a:rPr lang="de-DE" dirty="0"/>
              <a:t>/</a:t>
            </a:r>
            <a:r>
              <a:rPr lang="de-DE" dirty="0" err="1"/>
              <a:t>sloppy</a:t>
            </a:r>
            <a:r>
              <a:rPr lang="de-DE" dirty="0"/>
              <a:t>)      </a:t>
            </a:r>
            <a:r>
              <a:rPr lang="de-DE" dirty="0" smtClean="0"/>
              <a:t>  </a:t>
            </a:r>
            <a:r>
              <a:rPr lang="de-DE" dirty="0"/>
              <a:t>‘Rıza also </a:t>
            </a:r>
            <a:r>
              <a:rPr lang="de-DE" dirty="0" err="1"/>
              <a:t>sees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’ (</a:t>
            </a:r>
            <a:r>
              <a:rPr lang="de-DE" dirty="0" err="1"/>
              <a:t>strict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88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Zazaki</a:t>
            </a:r>
            <a:r>
              <a:rPr lang="en-US" dirty="0" smtClean="0"/>
              <a:t>: Like Persian after 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Like Persian and Turkish, </a:t>
            </a:r>
            <a:r>
              <a:rPr lang="en-US" dirty="0" err="1" smtClean="0"/>
              <a:t>Zazaki</a:t>
            </a:r>
            <a:r>
              <a:rPr lang="en-US" dirty="0" smtClean="0"/>
              <a:t> exhibits a subject/object asymmetry: subjects do not permit sloppy readings.</a:t>
            </a:r>
          </a:p>
          <a:p>
            <a:endParaRPr lang="en-US" dirty="0"/>
          </a:p>
          <a:p>
            <a:pPr marL="0" indent="0">
              <a:buNone/>
            </a:pPr>
            <a:r>
              <a:rPr lang="de-DE" dirty="0"/>
              <a:t>(17)Muhsın-i             </a:t>
            </a:r>
            <a:r>
              <a:rPr lang="de-DE" dirty="0" smtClean="0"/>
              <a:t>     </a:t>
            </a:r>
            <a:r>
              <a:rPr lang="de-DE" dirty="0" err="1" smtClean="0"/>
              <a:t>vat</a:t>
            </a:r>
            <a:r>
              <a:rPr lang="de-DE" dirty="0" smtClean="0"/>
              <a:t>   </a:t>
            </a:r>
            <a:r>
              <a:rPr lang="de-DE" dirty="0" err="1"/>
              <a:t>ke</a:t>
            </a:r>
            <a:r>
              <a:rPr lang="de-DE" dirty="0"/>
              <a:t>     dost-</a:t>
            </a:r>
            <a:r>
              <a:rPr lang="de-DE" dirty="0" err="1"/>
              <a:t>ē</a:t>
            </a:r>
            <a:r>
              <a:rPr lang="de-DE" dirty="0"/>
              <a:t>  	     </a:t>
            </a:r>
            <a:r>
              <a:rPr lang="de-DE" dirty="0" smtClean="0"/>
              <a:t>     </a:t>
            </a:r>
            <a:r>
              <a:rPr lang="de-DE" dirty="0" err="1"/>
              <a:t>xo</a:t>
            </a:r>
            <a:r>
              <a:rPr lang="de-DE" dirty="0"/>
              <a:t>     </a:t>
            </a:r>
            <a:r>
              <a:rPr lang="de-DE" dirty="0" err="1"/>
              <a:t>oda</a:t>
            </a:r>
            <a:r>
              <a:rPr lang="de-DE" dirty="0"/>
              <a:t>      </a:t>
            </a:r>
            <a:r>
              <a:rPr lang="de-DE" dirty="0" err="1"/>
              <a:t>ken</a:t>
            </a:r>
            <a:r>
              <a:rPr lang="de-DE" dirty="0"/>
              <a:t>-o        </a:t>
            </a:r>
            <a:r>
              <a:rPr lang="de-DE" dirty="0" err="1"/>
              <a:t>pak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Muhsin</a:t>
            </a:r>
            <a:r>
              <a:rPr lang="en-US" dirty="0" err="1"/>
              <a:t>-obl.sg.m</a:t>
            </a:r>
            <a:r>
              <a:rPr lang="en-US" dirty="0"/>
              <a:t> said that  friend-</a:t>
            </a:r>
            <a:r>
              <a:rPr lang="en-US" dirty="0" err="1"/>
              <a:t>ez.sg.m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/>
              <a:t>self   </a:t>
            </a:r>
            <a:r>
              <a:rPr lang="en-US" dirty="0" err="1"/>
              <a:t>room.f</a:t>
            </a:r>
            <a:r>
              <a:rPr lang="en-US" dirty="0"/>
              <a:t> do-3.sg.m </a:t>
            </a:r>
            <a:r>
              <a:rPr lang="en-US" dirty="0" err="1"/>
              <a:t>clean.m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‘</a:t>
            </a:r>
            <a:r>
              <a:rPr lang="en-US" dirty="0" err="1"/>
              <a:t>Muhsin</a:t>
            </a:r>
            <a:r>
              <a:rPr lang="en-US" dirty="0"/>
              <a:t> said that his friend cleans the room’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GB" dirty="0"/>
              <a:t>(18) Rıza-y    	           vat  </a:t>
            </a:r>
            <a:r>
              <a:rPr lang="en-GB" dirty="0" err="1"/>
              <a:t>ke</a:t>
            </a:r>
            <a:r>
              <a:rPr lang="en-GB" dirty="0"/>
              <a:t>      </a:t>
            </a:r>
            <a:r>
              <a:rPr lang="en-GB" dirty="0" err="1"/>
              <a:t>banyo</a:t>
            </a:r>
            <a:r>
              <a:rPr lang="en-GB" dirty="0"/>
              <a:t>-y                     k-en-o             </a:t>
            </a:r>
            <a:r>
              <a:rPr lang="en-GB" dirty="0" err="1"/>
              <a:t>pak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       </a:t>
            </a:r>
            <a:r>
              <a:rPr lang="en-US" dirty="0" err="1"/>
              <a:t>Rıza-obl.sg.m</a:t>
            </a:r>
            <a:r>
              <a:rPr lang="en-US" dirty="0"/>
              <a:t>     said that    bathroom-</a:t>
            </a:r>
            <a:r>
              <a:rPr lang="en-US" dirty="0" err="1"/>
              <a:t>obl.sg.m</a:t>
            </a:r>
            <a:r>
              <a:rPr lang="en-US" dirty="0"/>
              <a:t>    do.3.sg.m       clean</a:t>
            </a:r>
            <a:br>
              <a:rPr lang="en-US" dirty="0"/>
            </a:br>
            <a:r>
              <a:rPr lang="en-US" dirty="0"/>
              <a:t>      ‘</a:t>
            </a:r>
            <a:r>
              <a:rPr lang="en-US" dirty="0" err="1"/>
              <a:t>Rıza</a:t>
            </a:r>
            <a:r>
              <a:rPr lang="en-US" dirty="0"/>
              <a:t> said that cleans the bathroom’	(only </a:t>
            </a:r>
            <a:r>
              <a:rPr lang="en-US" dirty="0" err="1"/>
              <a:t>Muhsin’s</a:t>
            </a:r>
            <a:r>
              <a:rPr lang="en-US" dirty="0"/>
              <a:t> friend)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GB" dirty="0"/>
              <a:t>(19) Rıza-y              vat  </a:t>
            </a:r>
            <a:r>
              <a:rPr lang="en-GB" dirty="0" err="1"/>
              <a:t>ke</a:t>
            </a:r>
            <a:r>
              <a:rPr lang="en-GB" dirty="0"/>
              <a:t>    o            </a:t>
            </a:r>
            <a:r>
              <a:rPr lang="en-GB" dirty="0" smtClean="0"/>
              <a:t>       </a:t>
            </a:r>
            <a:r>
              <a:rPr lang="en-GB" dirty="0" err="1"/>
              <a:t>banyo</a:t>
            </a:r>
            <a:r>
              <a:rPr lang="en-GB" dirty="0"/>
              <a:t>-y                   ken-o          </a:t>
            </a:r>
            <a:r>
              <a:rPr lang="en-GB" dirty="0" err="1"/>
              <a:t>pak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GB" dirty="0" smtClean="0"/>
              <a:t>      </a:t>
            </a:r>
            <a:r>
              <a:rPr lang="en-US" dirty="0" err="1"/>
              <a:t>Rıza-obl.sg.m</a:t>
            </a:r>
            <a:r>
              <a:rPr lang="en-US" dirty="0"/>
              <a:t> said that 3.sg.m.dir bathroom-</a:t>
            </a:r>
            <a:r>
              <a:rPr lang="en-US" dirty="0" err="1"/>
              <a:t>obl.sg.m</a:t>
            </a:r>
            <a:r>
              <a:rPr lang="en-US" dirty="0"/>
              <a:t> do-3.sg.m   clean    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‘</a:t>
            </a:r>
            <a:r>
              <a:rPr lang="en-US" dirty="0" err="1"/>
              <a:t>Rıza</a:t>
            </a:r>
            <a:r>
              <a:rPr lang="en-US" dirty="0"/>
              <a:t> said that he cleans the bathroom’ (only </a:t>
            </a:r>
            <a:r>
              <a:rPr lang="en-US" dirty="0" err="1"/>
              <a:t>Muhsin’s</a:t>
            </a:r>
            <a:r>
              <a:rPr lang="en-US" dirty="0"/>
              <a:t> friend)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At first glance, this seems to offer further support for the anti-agreement theory.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3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Zazaki</a:t>
            </a:r>
            <a:r>
              <a:rPr lang="en-US" dirty="0" smtClean="0"/>
              <a:t> split-</a:t>
            </a:r>
            <a:r>
              <a:rPr lang="en-US" dirty="0" err="1" smtClean="0"/>
              <a:t>ergativity</a:t>
            </a:r>
            <a:r>
              <a:rPr lang="en-US" dirty="0" smtClean="0"/>
              <a:t> and a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Zazaki</a:t>
            </a:r>
            <a:r>
              <a:rPr lang="en-US" dirty="0" smtClean="0"/>
              <a:t> is </a:t>
            </a:r>
            <a:r>
              <a:rPr lang="en-US" i="1" dirty="0" smtClean="0"/>
              <a:t>split-ergative.</a:t>
            </a:r>
          </a:p>
          <a:p>
            <a:pPr lvl="1"/>
            <a:r>
              <a:rPr lang="en-US" dirty="0" smtClean="0"/>
              <a:t>In the present, the verb agrees with the subject, but in the past, it agrees with the </a:t>
            </a:r>
            <a:r>
              <a:rPr lang="en-US" i="1" dirty="0" smtClean="0"/>
              <a:t>object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The anti-agreement theory makes a prediction here: in the past tense, the subject/object asymmetry should be the </a:t>
            </a:r>
            <a:r>
              <a:rPr lang="en-US" i="1" dirty="0" smtClean="0"/>
              <a:t>reverse</a:t>
            </a:r>
            <a:r>
              <a:rPr lang="en-US" dirty="0" smtClean="0"/>
              <a:t> of the one in the present tense.</a:t>
            </a:r>
          </a:p>
          <a:p>
            <a:pPr lvl="1"/>
            <a:r>
              <a:rPr lang="en-US" dirty="0" smtClean="0"/>
              <a:t>We should expect the </a:t>
            </a:r>
            <a:r>
              <a:rPr lang="en-US" i="1" dirty="0" smtClean="0"/>
              <a:t>object</a:t>
            </a:r>
            <a:r>
              <a:rPr lang="en-US" dirty="0" smtClean="0"/>
              <a:t> to fail to possess sloppy readings in the past, while the </a:t>
            </a:r>
            <a:r>
              <a:rPr lang="en-US" i="1" dirty="0" smtClean="0"/>
              <a:t>subject </a:t>
            </a:r>
            <a:r>
              <a:rPr lang="en-US" dirty="0" smtClean="0"/>
              <a:t>should permit such sloppy readings.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30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failed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 smtClean="0"/>
              <a:t>This is not borne out!</a:t>
            </a:r>
            <a:r>
              <a:rPr lang="en-US" dirty="0" smtClean="0"/>
              <a:t> Null objects continue to possess sloppy interpretations in the past tense, while null subjects are unambiguous.</a:t>
            </a:r>
          </a:p>
          <a:p>
            <a:pPr marL="0" indent="0">
              <a:buNone/>
            </a:pPr>
            <a:endParaRPr lang="en-US" i="1" u="sng" dirty="0"/>
          </a:p>
          <a:p>
            <a:pPr marL="0" indent="0">
              <a:buNone/>
            </a:pPr>
            <a:r>
              <a:rPr lang="en-US" dirty="0"/>
              <a:t>(20) </a:t>
            </a:r>
            <a:r>
              <a:rPr lang="en-US" dirty="0" err="1"/>
              <a:t>Muhsin-i</a:t>
            </a:r>
            <a:r>
              <a:rPr lang="en-US" dirty="0"/>
              <a:t> 	          </a:t>
            </a:r>
            <a:r>
              <a:rPr lang="en-US" dirty="0" smtClean="0"/>
              <a:t>dost</a:t>
            </a:r>
            <a:r>
              <a:rPr lang="en-US" dirty="0"/>
              <a:t>-</a:t>
            </a:r>
            <a:r>
              <a:rPr lang="en-US" dirty="0" err="1"/>
              <a:t>ē</a:t>
            </a:r>
            <a:r>
              <a:rPr lang="en-US" dirty="0"/>
              <a:t>              xo    di-y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Muhsin</a:t>
            </a:r>
            <a:r>
              <a:rPr lang="en-US" dirty="0" err="1"/>
              <a:t>-obl.sg.m</a:t>
            </a:r>
            <a:r>
              <a:rPr lang="en-US" dirty="0"/>
              <a:t>   friend-ez.3.pl  self  saw-3.pl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‘</a:t>
            </a:r>
            <a:r>
              <a:rPr lang="en-US" dirty="0" err="1"/>
              <a:t>Muhsin</a:t>
            </a:r>
            <a:r>
              <a:rPr lang="en-US" dirty="0"/>
              <a:t> saw his friends yesterday’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(21) </a:t>
            </a:r>
            <a:r>
              <a:rPr lang="en-US" dirty="0" err="1"/>
              <a:t>Rıza</a:t>
            </a:r>
            <a:r>
              <a:rPr lang="en-US" dirty="0"/>
              <a:t>-y 	          </a:t>
            </a:r>
            <a:r>
              <a:rPr lang="en-US" dirty="0" smtClean="0"/>
              <a:t>      </a:t>
            </a:r>
            <a:r>
              <a:rPr lang="en-US" dirty="0" err="1"/>
              <a:t>ki</a:t>
            </a:r>
            <a:r>
              <a:rPr lang="en-US" dirty="0"/>
              <a:t>    di-y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/>
              <a:t>Rıza-obl.sg.m</a:t>
            </a:r>
            <a:r>
              <a:rPr lang="en-US" dirty="0"/>
              <a:t>     also saw-3.pl 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 smtClean="0"/>
              <a:t>   </a:t>
            </a:r>
            <a:r>
              <a:rPr lang="en-US" dirty="0"/>
              <a:t>‘</a:t>
            </a:r>
            <a:r>
              <a:rPr lang="en-US" dirty="0" err="1"/>
              <a:t>Rıza</a:t>
            </a:r>
            <a:r>
              <a:rPr lang="en-US" dirty="0"/>
              <a:t> also saw (his own or </a:t>
            </a:r>
            <a:r>
              <a:rPr lang="en-US" dirty="0" err="1"/>
              <a:t>Muhsin’s</a:t>
            </a:r>
            <a:r>
              <a:rPr lang="en-US" dirty="0"/>
              <a:t> friends)’ </a:t>
            </a:r>
          </a:p>
          <a:p>
            <a:pPr marL="0" indent="0">
              <a:buNone/>
            </a:pP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3731689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failed prediction,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Subjects are unambiguous despite lack of agreement</a:t>
            </a:r>
            <a:br>
              <a:rPr lang="en-US" sz="1900" dirty="0" smtClean="0"/>
            </a:b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(22)</a:t>
            </a:r>
            <a:r>
              <a:rPr lang="de-DE" sz="1900" dirty="0" smtClean="0"/>
              <a:t> Muhsin-i              </a:t>
            </a:r>
            <a:r>
              <a:rPr lang="de-DE" sz="1900" dirty="0" err="1" smtClean="0"/>
              <a:t>vat</a:t>
            </a:r>
            <a:r>
              <a:rPr lang="de-DE" sz="1900" dirty="0" smtClean="0"/>
              <a:t>   </a:t>
            </a:r>
            <a:r>
              <a:rPr lang="de-DE" sz="1900" dirty="0" err="1"/>
              <a:t>ke</a:t>
            </a:r>
            <a:r>
              <a:rPr lang="de-DE" sz="1900" dirty="0"/>
              <a:t>    dost-</a:t>
            </a:r>
            <a:r>
              <a:rPr lang="de-DE" sz="1900" dirty="0" err="1"/>
              <a:t>ē</a:t>
            </a:r>
            <a:r>
              <a:rPr lang="de-DE" sz="1900" dirty="0"/>
              <a:t> </a:t>
            </a:r>
            <a:r>
              <a:rPr lang="de-DE" sz="1900" dirty="0" smtClean="0"/>
              <a:t>                </a:t>
            </a:r>
            <a:r>
              <a:rPr lang="de-DE" sz="1900" dirty="0" err="1" smtClean="0"/>
              <a:t>xo</a:t>
            </a:r>
            <a:r>
              <a:rPr lang="de-DE" sz="1900" dirty="0" smtClean="0"/>
              <a:t>     </a:t>
            </a:r>
            <a:r>
              <a:rPr lang="de-DE" sz="1900" dirty="0" err="1"/>
              <a:t>oda</a:t>
            </a:r>
            <a:r>
              <a:rPr lang="de-DE" sz="1900" dirty="0"/>
              <a:t>    </a:t>
            </a:r>
            <a:r>
              <a:rPr lang="de-DE" sz="1900" dirty="0" err="1"/>
              <a:t>kerd-e</a:t>
            </a:r>
            <a:r>
              <a:rPr lang="de-DE" sz="1900" dirty="0"/>
              <a:t>        </a:t>
            </a:r>
            <a:r>
              <a:rPr lang="de-DE" sz="1900" dirty="0" err="1"/>
              <a:t>pak-e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      </a:t>
            </a:r>
            <a:r>
              <a:rPr lang="en-US" sz="1900" dirty="0" err="1"/>
              <a:t>Muhsin-</a:t>
            </a:r>
            <a:r>
              <a:rPr lang="en-US" sz="1900" dirty="0" err="1" smtClean="0"/>
              <a:t>obl.sg.m</a:t>
            </a:r>
            <a:r>
              <a:rPr lang="en-US" sz="1900" dirty="0" smtClean="0"/>
              <a:t> </a:t>
            </a:r>
            <a:r>
              <a:rPr lang="en-US" sz="1900" dirty="0"/>
              <a:t>said that  friend</a:t>
            </a:r>
            <a:r>
              <a:rPr lang="en-US" sz="1900" dirty="0" smtClean="0"/>
              <a:t>-</a:t>
            </a:r>
            <a:r>
              <a:rPr lang="en-US" sz="1900" dirty="0" err="1" smtClean="0"/>
              <a:t>ez.sg.m</a:t>
            </a:r>
            <a:r>
              <a:rPr lang="en-US" sz="1900" dirty="0" smtClean="0"/>
              <a:t> self </a:t>
            </a:r>
            <a:r>
              <a:rPr lang="en-US" sz="1900" dirty="0" err="1"/>
              <a:t>room.f</a:t>
            </a:r>
            <a:r>
              <a:rPr lang="en-US" sz="1900" dirty="0"/>
              <a:t> did-3.sg.f</a:t>
            </a:r>
            <a:r>
              <a:rPr lang="en-US" sz="1900" dirty="0" smtClean="0"/>
              <a:t>. </a:t>
            </a:r>
            <a:r>
              <a:rPr lang="en-US" sz="1900" dirty="0"/>
              <a:t>clean-</a:t>
            </a:r>
            <a:r>
              <a:rPr lang="en-US" sz="1900" dirty="0" err="1"/>
              <a:t>sg.f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2100" dirty="0"/>
              <a:t>    </a:t>
            </a:r>
            <a:r>
              <a:rPr lang="en-US" sz="1900" dirty="0"/>
              <a:t>  ‘</a:t>
            </a:r>
            <a:r>
              <a:rPr lang="en-US" sz="1900" dirty="0" err="1"/>
              <a:t>Muhsin</a:t>
            </a:r>
            <a:r>
              <a:rPr lang="en-US" sz="1900" dirty="0"/>
              <a:t> said that his friend cleaned the room’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GB" sz="1900" dirty="0"/>
              <a:t>(</a:t>
            </a:r>
            <a:r>
              <a:rPr lang="en-GB" sz="1900" dirty="0" smtClean="0"/>
              <a:t>23) </a:t>
            </a:r>
            <a:r>
              <a:rPr lang="en-GB" sz="1900" dirty="0"/>
              <a:t>Rıza-y    	           vat  </a:t>
            </a:r>
            <a:r>
              <a:rPr lang="en-GB" sz="1900" dirty="0" err="1"/>
              <a:t>ke</a:t>
            </a:r>
            <a:r>
              <a:rPr lang="en-GB" sz="1900" dirty="0"/>
              <a:t>      </a:t>
            </a:r>
            <a:r>
              <a:rPr lang="en-GB" sz="1900" dirty="0" err="1"/>
              <a:t>banyo</a:t>
            </a:r>
            <a:r>
              <a:rPr lang="en-GB" sz="1900" dirty="0"/>
              <a:t>       </a:t>
            </a:r>
            <a:r>
              <a:rPr lang="en-GB" sz="1900" dirty="0" err="1"/>
              <a:t>kerd</a:t>
            </a:r>
            <a:r>
              <a:rPr lang="en-GB" sz="1900" dirty="0"/>
              <a:t>          </a:t>
            </a:r>
            <a:r>
              <a:rPr lang="en-GB" sz="1900" dirty="0" smtClean="0"/>
              <a:t>      </a:t>
            </a:r>
            <a:r>
              <a:rPr lang="en-GB" sz="1900" dirty="0" err="1" smtClean="0"/>
              <a:t>pak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 smtClean="0"/>
              <a:t>         </a:t>
            </a:r>
            <a:r>
              <a:rPr lang="en-US" sz="1900" dirty="0" err="1" smtClean="0"/>
              <a:t>Rıza</a:t>
            </a:r>
            <a:r>
              <a:rPr lang="en-US" sz="1900" dirty="0" err="1"/>
              <a:t>-obl.sg.m</a:t>
            </a:r>
            <a:r>
              <a:rPr lang="en-US" sz="1900" dirty="0"/>
              <a:t>     said that   bathroom  </a:t>
            </a:r>
            <a:r>
              <a:rPr lang="en-US" sz="1900" dirty="0" smtClean="0"/>
              <a:t>did.</a:t>
            </a:r>
            <a:r>
              <a:rPr lang="en-US" sz="1900" dirty="0"/>
              <a:t>3.sg.m     </a:t>
            </a:r>
            <a:r>
              <a:rPr lang="en-US" sz="1900" dirty="0" err="1"/>
              <a:t>clean.sg.m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1900" dirty="0"/>
              <a:t>      </a:t>
            </a:r>
            <a:r>
              <a:rPr lang="en-US" sz="1900" dirty="0" smtClean="0"/>
              <a:t> ‘</a:t>
            </a:r>
            <a:r>
              <a:rPr lang="en-US" sz="1900" dirty="0" err="1"/>
              <a:t>Rıza</a:t>
            </a:r>
            <a:r>
              <a:rPr lang="en-US" sz="1900" dirty="0"/>
              <a:t> said that cleans the bathroom’   (only </a:t>
            </a:r>
            <a:r>
              <a:rPr lang="en-US" sz="1900" dirty="0" err="1"/>
              <a:t>Muhsin’s</a:t>
            </a:r>
            <a:r>
              <a:rPr lang="en-US" sz="1900" dirty="0"/>
              <a:t> friend)</a:t>
            </a:r>
          </a:p>
          <a:p>
            <a:endParaRPr lang="en-US" dirty="0" smtClean="0"/>
          </a:p>
          <a:p>
            <a:r>
              <a:rPr lang="en-US" sz="2300" dirty="0" smtClean="0"/>
              <a:t>The anti-agreement theory thus makes an incorrect prediction about the distribution of AE in </a:t>
            </a:r>
            <a:r>
              <a:rPr lang="en-US" sz="2300" dirty="0" err="1" smtClean="0"/>
              <a:t>Zazaki</a:t>
            </a:r>
            <a:r>
              <a:rPr lang="en-US" sz="2300" dirty="0" smtClean="0"/>
              <a:t>!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70874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approaches?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Saito’s approach is not the only theory of AE out there.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Another idea has been presented by </a:t>
            </a:r>
            <a:r>
              <a:rPr lang="en-US" dirty="0" err="1" smtClean="0"/>
              <a:t>Ohtaki</a:t>
            </a:r>
            <a:r>
              <a:rPr lang="en-US" dirty="0" smtClean="0"/>
              <a:t> (2012): that AE is only possible in languages with </a:t>
            </a:r>
            <a:r>
              <a:rPr lang="en-US" i="1" dirty="0" smtClean="0"/>
              <a:t>non-</a:t>
            </a:r>
            <a:r>
              <a:rPr lang="en-US" i="1" dirty="0" err="1" smtClean="0"/>
              <a:t>fusional</a:t>
            </a:r>
            <a:r>
              <a:rPr lang="en-US" i="1" dirty="0" smtClean="0"/>
              <a:t> case morphology.</a:t>
            </a:r>
            <a:endParaRPr lang="en-US" dirty="0" smtClean="0"/>
          </a:p>
          <a:p>
            <a:pPr lvl="1"/>
            <a:r>
              <a:rPr lang="en-US" dirty="0" smtClean="0"/>
              <a:t>Japanese and Korean are highly agglutinative (</a:t>
            </a:r>
            <a:r>
              <a:rPr lang="en-US" i="1" dirty="0" err="1" smtClean="0"/>
              <a:t>watashi-ga</a:t>
            </a:r>
            <a:r>
              <a:rPr lang="en-US" i="1" dirty="0" smtClean="0"/>
              <a:t> </a:t>
            </a:r>
            <a:r>
              <a:rPr lang="en-US" dirty="0" smtClean="0"/>
              <a:t>‘I-nom’), and therefore allow AE.</a:t>
            </a:r>
          </a:p>
          <a:p>
            <a:pPr lvl="1"/>
            <a:r>
              <a:rPr lang="en-US" dirty="0" smtClean="0"/>
              <a:t>English case morphology is </a:t>
            </a:r>
            <a:r>
              <a:rPr lang="en-US" dirty="0" err="1" smtClean="0"/>
              <a:t>fusional</a:t>
            </a:r>
            <a:r>
              <a:rPr lang="en-US" dirty="0" smtClean="0"/>
              <a:t> (I, my, me), so no AE!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187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Ohtaki’s</a:t>
            </a:r>
            <a:r>
              <a:rPr lang="en-US" dirty="0" smtClean="0"/>
              <a:t> approach isn’t fine-grained enough: ceteris paribus, it predicts that a language will either have AE or it won’t. </a:t>
            </a:r>
          </a:p>
          <a:p>
            <a:pPr lvl="1"/>
            <a:r>
              <a:rPr lang="en-US" dirty="0" smtClean="0"/>
              <a:t>We shouldn’t expect to find languages where AE is possible in some positions but not in others.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Even putting that aside, the theory makes the incorrect prediction that </a:t>
            </a:r>
            <a:r>
              <a:rPr lang="en-US" dirty="0" err="1" smtClean="0"/>
              <a:t>Zazaki</a:t>
            </a:r>
            <a:r>
              <a:rPr lang="en-US" dirty="0" smtClean="0"/>
              <a:t> shouldn’t have AE, since </a:t>
            </a:r>
            <a:r>
              <a:rPr lang="en-US" dirty="0" err="1" smtClean="0"/>
              <a:t>Zazaki</a:t>
            </a:r>
            <a:r>
              <a:rPr lang="en-US" dirty="0" smtClean="0"/>
              <a:t> case morphology is </a:t>
            </a:r>
            <a:r>
              <a:rPr lang="en-US" i="1" dirty="0" err="1" smtClean="0"/>
              <a:t>fusional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Case, number, and gender are fused in pronouns (</a:t>
            </a:r>
            <a:r>
              <a:rPr lang="en-US" dirty="0" err="1" smtClean="0"/>
              <a:t>ez</a:t>
            </a:r>
            <a:r>
              <a:rPr lang="en-US" dirty="0" smtClean="0"/>
              <a:t> ‘1.sg.dir’, m</a:t>
            </a:r>
            <a:r>
              <a:rPr lang="en-GB" sz="2400" dirty="0" err="1" smtClean="0"/>
              <a:t>ı</a:t>
            </a:r>
            <a:r>
              <a:rPr lang="en-GB" sz="2400" dirty="0" smtClean="0"/>
              <a:t> ‘1.sg.obl’)</a:t>
            </a:r>
            <a:r>
              <a:rPr lang="en-US" dirty="0" smtClean="0"/>
              <a:t>, and the same features are expressed in a single morpheme on nouns.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68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languages permit </a:t>
            </a:r>
            <a:r>
              <a:rPr lang="en-US" i="1" dirty="0" smtClean="0"/>
              <a:t>argument ellipsis (AE).</a:t>
            </a:r>
          </a:p>
          <a:p>
            <a:pPr lvl="1"/>
            <a:r>
              <a:rPr lang="en-US" dirty="0" smtClean="0"/>
              <a:t>An argument may be null, permitting sloppy or quantificational interpretations not attested with overt pronouns.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some languages (Persian), sloppy/quantificational readings are not possible in subject position.</a:t>
            </a:r>
          </a:p>
          <a:p>
            <a:pPr lvl="1"/>
            <a:r>
              <a:rPr lang="en-US" dirty="0" smtClean="0"/>
              <a:t>One explanation of this is that the absence of agreement in a language permits AE in the first place (Saito 2007), and that subject/object asymmetries arise due to subject-verb agreement (</a:t>
            </a:r>
            <a:r>
              <a:rPr lang="en-US" dirty="0" err="1" smtClean="0"/>
              <a:t>Sener</a:t>
            </a:r>
            <a:r>
              <a:rPr lang="en-US" dirty="0" smtClean="0"/>
              <a:t> &amp; Takahashi 2010; Sato &amp; </a:t>
            </a:r>
            <a:r>
              <a:rPr lang="en-US" dirty="0" err="1" smtClean="0"/>
              <a:t>Karimi</a:t>
            </a:r>
            <a:r>
              <a:rPr lang="en-US" dirty="0" smtClean="0"/>
              <a:t> 2016).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90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a few possible directions to explore for AE in these languages.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Sato’s (2015) idea that subject/object asymmetries arise from definiteness/specificity restrictions on the subject in some languages.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null pronoun approach (</a:t>
            </a:r>
            <a:r>
              <a:rPr lang="en-US" dirty="0" err="1" smtClean="0"/>
              <a:t>Hoji</a:t>
            </a:r>
            <a:r>
              <a:rPr lang="en-US" dirty="0" smtClean="0"/>
              <a:t> 1998; </a:t>
            </a:r>
            <a:r>
              <a:rPr lang="en-US" dirty="0" err="1" smtClean="0"/>
              <a:t>Tomioka</a:t>
            </a:r>
            <a:r>
              <a:rPr lang="en-US" dirty="0" smtClean="0"/>
              <a:t> 2003): sloppy interpretations of null subject/objects arise because null pronouns are </a:t>
            </a:r>
            <a:r>
              <a:rPr lang="en-US" i="1" dirty="0" smtClean="0"/>
              <a:t>property anaphora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Connected to the fact that many (all?) of these languages have bare number-neutral </a:t>
            </a:r>
            <a:r>
              <a:rPr lang="en-US" dirty="0" err="1" smtClean="0"/>
              <a:t>nominals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62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have argued against </a:t>
            </a:r>
            <a:r>
              <a:rPr lang="en-US" dirty="0"/>
              <a:t>Saito’s anti-agreement theory of </a:t>
            </a:r>
            <a:r>
              <a:rPr lang="en-US" dirty="0" smtClean="0"/>
              <a:t>AE on the basis of evidence from </a:t>
            </a:r>
            <a:r>
              <a:rPr lang="en-US" dirty="0" err="1" smtClean="0"/>
              <a:t>Zazaki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 have also argued against </a:t>
            </a:r>
            <a:r>
              <a:rPr lang="en-US" dirty="0" err="1" smtClean="0"/>
              <a:t>Ohtaki’s</a:t>
            </a:r>
            <a:r>
              <a:rPr lang="en-US" dirty="0" smtClean="0"/>
              <a:t> non-</a:t>
            </a:r>
            <a:r>
              <a:rPr lang="en-US" dirty="0" err="1" smtClean="0"/>
              <a:t>fusional</a:t>
            </a:r>
            <a:r>
              <a:rPr lang="en-US" dirty="0" smtClean="0"/>
              <a:t> case morphology approach on the way.</a:t>
            </a:r>
          </a:p>
          <a:p>
            <a:endParaRPr lang="en-US" dirty="0"/>
          </a:p>
          <a:p>
            <a:r>
              <a:rPr lang="en-US" dirty="0" smtClean="0"/>
              <a:t>Future research will look more closely at AE in </a:t>
            </a:r>
            <a:r>
              <a:rPr lang="en-US" dirty="0" err="1" smtClean="0"/>
              <a:t>Zazaki</a:t>
            </a:r>
            <a:r>
              <a:rPr lang="en-US" dirty="0" smtClean="0"/>
              <a:t> (as well as Japanese and Persian), manipulating factors like topicality and contextual licensing to gain a deeper understanding of the phenomenon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19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Heidi Harley, </a:t>
            </a:r>
            <a:r>
              <a:rPr lang="en-US" dirty="0" err="1" smtClean="0"/>
              <a:t>robert</a:t>
            </a:r>
            <a:r>
              <a:rPr lang="en-US" dirty="0" smtClean="0"/>
              <a:t> </a:t>
            </a:r>
            <a:r>
              <a:rPr lang="en-US" dirty="0" err="1" smtClean="0"/>
              <a:t>henderson</a:t>
            </a:r>
            <a:r>
              <a:rPr lang="en-US" dirty="0" smtClean="0"/>
              <a:t>, </a:t>
            </a:r>
            <a:r>
              <a:rPr lang="en-US" dirty="0" err="1" smtClean="0"/>
              <a:t>simin</a:t>
            </a:r>
            <a:r>
              <a:rPr lang="en-US" dirty="0" smtClean="0"/>
              <a:t> </a:t>
            </a:r>
            <a:r>
              <a:rPr lang="en-US" dirty="0" err="1" smtClean="0"/>
              <a:t>karimi</a:t>
            </a:r>
            <a:r>
              <a:rPr lang="en-US" dirty="0" smtClean="0"/>
              <a:t>, </a:t>
            </a:r>
            <a:r>
              <a:rPr lang="en-US" dirty="0" err="1" smtClean="0"/>
              <a:t>Ryoichiro</a:t>
            </a:r>
            <a:r>
              <a:rPr lang="en-US" dirty="0" smtClean="0"/>
              <a:t> </a:t>
            </a:r>
            <a:r>
              <a:rPr lang="en-US" dirty="0" err="1" smtClean="0"/>
              <a:t>kobayashi</a:t>
            </a:r>
            <a:r>
              <a:rPr lang="en-US" dirty="0" smtClean="0"/>
              <a:t>, and </a:t>
            </a:r>
            <a:r>
              <a:rPr lang="en-US" dirty="0" err="1" smtClean="0"/>
              <a:t>yosuke</a:t>
            </a:r>
            <a:r>
              <a:rPr lang="en-US" dirty="0" smtClean="0"/>
              <a:t> </a:t>
            </a:r>
            <a:r>
              <a:rPr lang="en-US" dirty="0" err="1" smtClean="0"/>
              <a:t>sato</a:t>
            </a:r>
            <a:r>
              <a:rPr lang="en-US" dirty="0" smtClean="0"/>
              <a:t> for discussion. To </a:t>
            </a:r>
            <a:r>
              <a:rPr lang="en-US" dirty="0" err="1" smtClean="0"/>
              <a:t>roya</a:t>
            </a:r>
            <a:r>
              <a:rPr lang="en-US" dirty="0" smtClean="0"/>
              <a:t> </a:t>
            </a:r>
            <a:r>
              <a:rPr lang="en-US" dirty="0" err="1" smtClean="0"/>
              <a:t>kabiri</a:t>
            </a:r>
            <a:r>
              <a:rPr lang="en-US" dirty="0" smtClean="0"/>
              <a:t>, </a:t>
            </a:r>
            <a:r>
              <a:rPr lang="en-US" dirty="0" err="1" smtClean="0"/>
              <a:t>mohsen</a:t>
            </a:r>
            <a:r>
              <a:rPr lang="en-US" dirty="0" smtClean="0"/>
              <a:t> </a:t>
            </a:r>
            <a:r>
              <a:rPr lang="en-US" dirty="0" err="1" smtClean="0"/>
              <a:t>mahdavi</a:t>
            </a:r>
            <a:r>
              <a:rPr lang="en-US" dirty="0" smtClean="0"/>
              <a:t> </a:t>
            </a:r>
            <a:r>
              <a:rPr lang="en-US" dirty="0" err="1" smtClean="0"/>
              <a:t>mazdeh</a:t>
            </a:r>
            <a:r>
              <a:rPr lang="en-US" dirty="0" smtClean="0"/>
              <a:t>, </a:t>
            </a:r>
            <a:r>
              <a:rPr lang="en-US" dirty="0" err="1" smtClean="0"/>
              <a:t>rana</a:t>
            </a:r>
            <a:r>
              <a:rPr lang="en-US" dirty="0" smtClean="0"/>
              <a:t> </a:t>
            </a:r>
            <a:r>
              <a:rPr lang="en-US" dirty="0" err="1" smtClean="0"/>
              <a:t>nabors</a:t>
            </a:r>
            <a:r>
              <a:rPr lang="en-US" dirty="0" smtClean="0"/>
              <a:t> for </a:t>
            </a:r>
            <a:r>
              <a:rPr lang="en-US" dirty="0" err="1" smtClean="0"/>
              <a:t>persian</a:t>
            </a:r>
            <a:r>
              <a:rPr lang="en-US" dirty="0" smtClean="0"/>
              <a:t> judgments. To my consultant </a:t>
            </a:r>
            <a:r>
              <a:rPr lang="en-US" dirty="0" err="1" smtClean="0"/>
              <a:t>mesut</a:t>
            </a:r>
            <a:r>
              <a:rPr lang="en-US" dirty="0" smtClean="0"/>
              <a:t> </a:t>
            </a:r>
            <a:r>
              <a:rPr lang="en-US" dirty="0" err="1" smtClean="0"/>
              <a:t>asmen</a:t>
            </a:r>
            <a:r>
              <a:rPr lang="en-US" dirty="0" smtClean="0"/>
              <a:t> </a:t>
            </a:r>
            <a:r>
              <a:rPr lang="en-US" dirty="0" err="1" smtClean="0"/>
              <a:t>keskin</a:t>
            </a:r>
            <a:r>
              <a:rPr lang="en-US" dirty="0" smtClean="0"/>
              <a:t> for his </a:t>
            </a:r>
            <a:r>
              <a:rPr lang="en-US" dirty="0" err="1" smtClean="0"/>
              <a:t>zazaki</a:t>
            </a:r>
            <a:r>
              <a:rPr lang="en-US" dirty="0" smtClean="0"/>
              <a:t> judgments. And to audiences at the university of </a:t>
            </a:r>
            <a:r>
              <a:rPr lang="en-US" dirty="0" err="1" smtClean="0"/>
              <a:t>arizona</a:t>
            </a:r>
            <a:r>
              <a:rPr lang="en-US" dirty="0" smtClean="0"/>
              <a:t> and at nacil1 for listening!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Huang, C. T. J. (1991). Remarks on the status </a:t>
            </a:r>
            <a:r>
              <a:rPr lang="en-US" dirty="0" smtClean="0"/>
              <a:t>of </a:t>
            </a:r>
            <a:r>
              <a:rPr lang="en-US" dirty="0"/>
              <a:t>the null object. </a:t>
            </a:r>
            <a:r>
              <a:rPr lang="en-US" i="1" dirty="0"/>
              <a:t>Principles and parameters in comparative grammar</a:t>
            </a:r>
            <a:r>
              <a:rPr lang="en-US" dirty="0"/>
              <a:t>, 56-76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Otani</a:t>
            </a:r>
            <a:r>
              <a:rPr lang="en-US" dirty="0"/>
              <a:t>, K., &amp; Whitman, J. (1991). V-raising and VP-ellipsis. </a:t>
            </a:r>
            <a:r>
              <a:rPr lang="en-US" i="1" dirty="0"/>
              <a:t>Linguistic Inquiry</a:t>
            </a:r>
            <a:r>
              <a:rPr lang="en-US" dirty="0"/>
              <a:t>, 345-358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Saito, M. (2007). Notes on East Asian Argument Ellipsis. </a:t>
            </a:r>
            <a:r>
              <a:rPr lang="en-US" i="1" dirty="0"/>
              <a:t>Language Research 43(2)</a:t>
            </a:r>
            <a:r>
              <a:rPr lang="en-US" dirty="0"/>
              <a:t>, 203-227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Sato, Y. (2015). Argument ellipsis in Javanese and voice agreement. </a:t>
            </a:r>
            <a:r>
              <a:rPr lang="en-US" i="1" dirty="0" err="1"/>
              <a:t>Studia</a:t>
            </a:r>
            <a:r>
              <a:rPr lang="en-US" i="1" dirty="0"/>
              <a:t> </a:t>
            </a:r>
            <a:r>
              <a:rPr lang="en-US" i="1" dirty="0" err="1"/>
              <a:t>Linguistica</a:t>
            </a:r>
            <a:r>
              <a:rPr lang="en-US" dirty="0"/>
              <a:t>, </a:t>
            </a:r>
            <a:r>
              <a:rPr lang="en-US" i="1" dirty="0"/>
              <a:t>69</a:t>
            </a:r>
            <a:r>
              <a:rPr lang="en-US" dirty="0"/>
              <a:t>(1), 58-85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Sato</a:t>
            </a:r>
            <a:r>
              <a:rPr lang="en-US" dirty="0"/>
              <a:t>, Y., &amp; </a:t>
            </a:r>
            <a:r>
              <a:rPr lang="en-US" dirty="0" err="1"/>
              <a:t>Karimi</a:t>
            </a:r>
            <a:r>
              <a:rPr lang="en-US" dirty="0"/>
              <a:t>, S. (2016). Subject-object asymmetries in Persian Argument Ellipsis and the Anti-agreement Theory. </a:t>
            </a:r>
            <a:r>
              <a:rPr lang="en-US" i="1" dirty="0" err="1"/>
              <a:t>Glossa</a:t>
            </a:r>
            <a:r>
              <a:rPr lang="en-US" i="1" dirty="0"/>
              <a:t>: a journal of general linguistics 1(1)</a:t>
            </a:r>
            <a:r>
              <a:rPr lang="en-US" i="1" dirty="0" smtClean="0"/>
              <a:t>.</a:t>
            </a:r>
            <a:br>
              <a:rPr lang="en-US" i="1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Sener</a:t>
            </a:r>
            <a:r>
              <a:rPr lang="en-US" dirty="0"/>
              <a:t>, S., &amp; Takahashi, D. (2010). Ellipsis of arguments in Turkish and Japanese. </a:t>
            </a:r>
            <a:r>
              <a:rPr lang="en-US" i="1" dirty="0" err="1"/>
              <a:t>Nanzan</a:t>
            </a:r>
            <a:r>
              <a:rPr lang="en-US" i="1" dirty="0"/>
              <a:t> Linguistics 6</a:t>
            </a:r>
            <a:r>
              <a:rPr lang="en-US" dirty="0"/>
              <a:t>, 79-99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Takahashi, D. (2008). Quantificational null objects and argument ellipsis. </a:t>
            </a:r>
            <a:r>
              <a:rPr lang="en-US" i="1" dirty="0"/>
              <a:t>Linguistic Inquiry</a:t>
            </a:r>
            <a:r>
              <a:rPr lang="en-US" dirty="0"/>
              <a:t>, </a:t>
            </a:r>
            <a:r>
              <a:rPr lang="en-US" i="1" dirty="0"/>
              <a:t>39</a:t>
            </a:r>
            <a:r>
              <a:rPr lang="en-US" dirty="0"/>
              <a:t>(2), 307-326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Tomioka</a:t>
            </a:r>
            <a:r>
              <a:rPr lang="en-US" dirty="0"/>
              <a:t>, S. (2003). The semantics of Japanese null pronouns and its cross-linguistic implications. </a:t>
            </a:r>
            <a:r>
              <a:rPr lang="en-US" i="1" dirty="0"/>
              <a:t>The interfaces: Deriving and interpreting omitted structures</a:t>
            </a:r>
            <a:r>
              <a:rPr lang="en-US" dirty="0"/>
              <a:t>, </a:t>
            </a:r>
            <a:r>
              <a:rPr lang="en-US" i="1" dirty="0"/>
              <a:t>61</a:t>
            </a:r>
            <a:r>
              <a:rPr lang="en-US" dirty="0"/>
              <a:t>, 321.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95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Quantificational Readings of 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Takahashi (2008) points out that null arguments that refer to quantified NPs are ambiguous between referring to the same set of entities (the “E-type” reading) and a reading where it refers to a different set of objects (the “quantificational reading”).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(24) Taro-</a:t>
            </a:r>
            <a:r>
              <a:rPr lang="en-US" dirty="0" err="1" smtClean="0"/>
              <a:t>wa</a:t>
            </a:r>
            <a:r>
              <a:rPr lang="en-US" dirty="0" smtClean="0"/>
              <a:t>   san-</a:t>
            </a:r>
            <a:r>
              <a:rPr lang="en-US" dirty="0" err="1" smtClean="0"/>
              <a:t>nin</a:t>
            </a:r>
            <a:r>
              <a:rPr lang="en-US" dirty="0" smtClean="0"/>
              <a:t>-no   sensei-o        mi-ta</a:t>
            </a:r>
            <a:br>
              <a:rPr lang="en-US" dirty="0" smtClean="0"/>
            </a:br>
            <a:r>
              <a:rPr lang="en-US" dirty="0" smtClean="0"/>
              <a:t>         Taro-Top three-cl-gen teacher-</a:t>
            </a:r>
            <a:r>
              <a:rPr lang="en-US" dirty="0" err="1" smtClean="0"/>
              <a:t>acc</a:t>
            </a:r>
            <a:r>
              <a:rPr lang="en-US" dirty="0" smtClean="0"/>
              <a:t> see-</a:t>
            </a:r>
            <a:r>
              <a:rPr lang="en-US" dirty="0" err="1" smtClean="0"/>
              <a:t>pst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‘Taro saw three teachers’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(25) </a:t>
            </a:r>
            <a:r>
              <a:rPr lang="en-US" dirty="0" err="1" smtClean="0"/>
              <a:t>Hanako-mo</a:t>
            </a:r>
            <a:r>
              <a:rPr lang="en-US" dirty="0" smtClean="0"/>
              <a:t>     __     mi-ta</a:t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Hanako</a:t>
            </a:r>
            <a:r>
              <a:rPr lang="en-US" dirty="0" smtClean="0"/>
              <a:t>-also             see-</a:t>
            </a:r>
            <a:r>
              <a:rPr lang="en-US" dirty="0" err="1" smtClean="0"/>
              <a:t>pst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‘</a:t>
            </a:r>
            <a:r>
              <a:rPr lang="en-US" dirty="0" err="1" smtClean="0"/>
              <a:t>Hanako</a:t>
            </a:r>
            <a:r>
              <a:rPr lang="en-US" dirty="0" smtClean="0"/>
              <a:t> also saw (the same three or different teachers)’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798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Quantificational readings in Persian 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Persian also permits this ambiguity.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(26) Mohsen   se-</a:t>
            </a:r>
            <a:r>
              <a:rPr lang="en-US" dirty="0" err="1" smtClean="0"/>
              <a:t>t</a:t>
            </a:r>
            <a:r>
              <a:rPr lang="en-US" dirty="0" err="1" smtClean="0"/>
              <a:t>â</a:t>
            </a:r>
            <a:r>
              <a:rPr lang="en-US" dirty="0" smtClean="0"/>
              <a:t>        </a:t>
            </a:r>
            <a:r>
              <a:rPr lang="en-US" dirty="0" err="1" smtClean="0"/>
              <a:t>mo’allem</a:t>
            </a:r>
            <a:r>
              <a:rPr lang="en-US" dirty="0" smtClean="0"/>
              <a:t>-o   </a:t>
            </a:r>
            <a:r>
              <a:rPr lang="en-US" dirty="0" err="1" smtClean="0"/>
              <a:t>da’vat</a:t>
            </a:r>
            <a:r>
              <a:rPr lang="en-US" dirty="0" smtClean="0"/>
              <a:t> </a:t>
            </a:r>
            <a:r>
              <a:rPr lang="en-US" dirty="0" err="1" smtClean="0"/>
              <a:t>kard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Mohsen   three-cl  teacher-</a:t>
            </a:r>
            <a:r>
              <a:rPr lang="en-US" dirty="0" err="1" smtClean="0"/>
              <a:t>râ</a:t>
            </a:r>
            <a:r>
              <a:rPr lang="en-US" dirty="0" smtClean="0"/>
              <a:t>     invite  did</a:t>
            </a:r>
            <a:br>
              <a:rPr lang="en-US" dirty="0" smtClean="0"/>
            </a:br>
            <a:r>
              <a:rPr lang="en-US" dirty="0" smtClean="0"/>
              <a:t>        ‘Mohsen invited three teachers.’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(27) </a:t>
            </a:r>
            <a:r>
              <a:rPr lang="en-US" dirty="0" err="1" smtClean="0"/>
              <a:t>Royâ</a:t>
            </a:r>
            <a:r>
              <a:rPr lang="en-US" dirty="0"/>
              <a:t> </a:t>
            </a:r>
            <a:r>
              <a:rPr lang="en-US" dirty="0" smtClean="0"/>
              <a:t>ham  __  </a:t>
            </a:r>
            <a:r>
              <a:rPr lang="en-US" dirty="0" err="1" smtClean="0"/>
              <a:t>da’vat</a:t>
            </a:r>
            <a:r>
              <a:rPr lang="en-US" dirty="0" smtClean="0"/>
              <a:t>   </a:t>
            </a:r>
            <a:r>
              <a:rPr lang="en-US" dirty="0" err="1" smtClean="0"/>
              <a:t>kard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Royâ</a:t>
            </a:r>
            <a:r>
              <a:rPr lang="en-US" dirty="0" smtClean="0"/>
              <a:t> also          invite    did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‘</a:t>
            </a:r>
            <a:r>
              <a:rPr lang="en-US" dirty="0" err="1" smtClean="0"/>
              <a:t>Royâ</a:t>
            </a:r>
            <a:r>
              <a:rPr lang="en-US" dirty="0" smtClean="0"/>
              <a:t> also invited (the same or different set of teachers’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8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quantificational readings in subject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you might expect, Japanese permits quantificational readings in subject position, but Persian does not.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100" dirty="0" smtClean="0"/>
              <a:t>(28) Mohsen </a:t>
            </a:r>
            <a:r>
              <a:rPr lang="en-US" sz="2100" dirty="0" err="1" smtClean="0"/>
              <a:t>goft</a:t>
            </a:r>
            <a:r>
              <a:rPr lang="en-US" sz="2100" dirty="0" smtClean="0"/>
              <a:t> </a:t>
            </a:r>
            <a:r>
              <a:rPr lang="en-US" sz="2100" dirty="0" err="1" smtClean="0"/>
              <a:t>ke</a:t>
            </a:r>
            <a:r>
              <a:rPr lang="en-US" sz="2100" dirty="0" smtClean="0"/>
              <a:t> se-</a:t>
            </a:r>
            <a:r>
              <a:rPr lang="en-US" sz="2100" dirty="0" err="1" smtClean="0"/>
              <a:t>t</a:t>
            </a:r>
            <a:r>
              <a:rPr lang="en-US" sz="2100" dirty="0" err="1" smtClean="0"/>
              <a:t>â</a:t>
            </a:r>
            <a:r>
              <a:rPr lang="en-US" sz="2100" dirty="0" smtClean="0"/>
              <a:t> </a:t>
            </a:r>
            <a:r>
              <a:rPr lang="en-US" sz="2100" dirty="0" err="1" smtClean="0"/>
              <a:t>dâneshju</a:t>
            </a:r>
            <a:r>
              <a:rPr lang="en-US" sz="2100" dirty="0" smtClean="0"/>
              <a:t> </a:t>
            </a:r>
            <a:r>
              <a:rPr lang="en-US" sz="2100" dirty="0" err="1" smtClean="0"/>
              <a:t>ingilisi</a:t>
            </a:r>
            <a:r>
              <a:rPr lang="en-US" sz="2100" dirty="0" smtClean="0"/>
              <a:t> mi-</a:t>
            </a:r>
            <a:r>
              <a:rPr lang="en-US" sz="2100" dirty="0" err="1" smtClean="0"/>
              <a:t>xun</a:t>
            </a:r>
            <a:r>
              <a:rPr lang="en-US" sz="2100" dirty="0" smtClean="0"/>
              <a:t>-an  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Mohsen said that three-cl student </a:t>
            </a:r>
            <a:r>
              <a:rPr lang="en-US" sz="2100" dirty="0" err="1" smtClean="0"/>
              <a:t>english</a:t>
            </a:r>
            <a:r>
              <a:rPr lang="en-US" sz="2100" dirty="0" smtClean="0"/>
              <a:t> imp-read-3.pl</a:t>
            </a:r>
            <a:br>
              <a:rPr lang="en-US" sz="2100" dirty="0" smtClean="0"/>
            </a:br>
            <a:r>
              <a:rPr lang="en-US" sz="2100" dirty="0" smtClean="0"/>
              <a:t>       ‘Mohsen said that three students are studying English’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 smtClean="0"/>
              <a:t>(29) </a:t>
            </a:r>
            <a:r>
              <a:rPr lang="en-US" sz="2100" dirty="0" err="1" smtClean="0"/>
              <a:t>Rahâ</a:t>
            </a:r>
            <a:r>
              <a:rPr lang="en-US" sz="2100" dirty="0" smtClean="0"/>
              <a:t> </a:t>
            </a:r>
            <a:r>
              <a:rPr lang="en-US" sz="2100" dirty="0" err="1" smtClean="0"/>
              <a:t>goft</a:t>
            </a:r>
            <a:r>
              <a:rPr lang="en-US" sz="2100" dirty="0" smtClean="0"/>
              <a:t> </a:t>
            </a:r>
            <a:r>
              <a:rPr lang="en-US" sz="2100" dirty="0" err="1" smtClean="0"/>
              <a:t>ke</a:t>
            </a:r>
            <a:r>
              <a:rPr lang="en-US" sz="2100" dirty="0" smtClean="0"/>
              <a:t> </a:t>
            </a:r>
            <a:r>
              <a:rPr lang="en-US" sz="2100" dirty="0" err="1" smtClean="0"/>
              <a:t>farânse</a:t>
            </a:r>
            <a:r>
              <a:rPr lang="en-US" sz="2100" dirty="0" smtClean="0"/>
              <a:t> mi-</a:t>
            </a:r>
            <a:r>
              <a:rPr lang="en-US" sz="2100" dirty="0" err="1" smtClean="0"/>
              <a:t>xun</a:t>
            </a:r>
            <a:r>
              <a:rPr lang="en-US" sz="2100" dirty="0" smtClean="0"/>
              <a:t>-an</a:t>
            </a:r>
            <a:br>
              <a:rPr lang="en-US" sz="2100" dirty="0" smtClean="0"/>
            </a:br>
            <a:r>
              <a:rPr lang="en-US" sz="2100" dirty="0" smtClean="0"/>
              <a:t>        </a:t>
            </a:r>
            <a:r>
              <a:rPr lang="en-US" sz="2100" dirty="0" err="1" smtClean="0"/>
              <a:t>Rahâ</a:t>
            </a:r>
            <a:r>
              <a:rPr lang="en-US" sz="2100" dirty="0" smtClean="0"/>
              <a:t> said that French imp-read-3.pl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‘</a:t>
            </a:r>
            <a:r>
              <a:rPr lang="en-US" sz="2100" dirty="0" err="1" smtClean="0"/>
              <a:t>Rahâ</a:t>
            </a:r>
            <a:r>
              <a:rPr lang="en-US" sz="2100" dirty="0" smtClean="0"/>
              <a:t> said that they are studying French’ (E-type only)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084627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Zazaki</a:t>
            </a:r>
            <a:r>
              <a:rPr lang="en-US" dirty="0" smtClean="0"/>
              <a:t> Quantificational AE in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6500" dirty="0" err="1" smtClean="0"/>
              <a:t>Zazaki</a:t>
            </a:r>
            <a:r>
              <a:rPr lang="en-US" sz="6500" dirty="0" smtClean="0"/>
              <a:t> permits quantificational readings of null objects in both the present and the past.</a:t>
            </a:r>
          </a:p>
          <a:p>
            <a:endParaRPr lang="en-US" sz="3300" dirty="0"/>
          </a:p>
          <a:p>
            <a:pPr marL="0" indent="0">
              <a:buNone/>
            </a:pPr>
            <a:r>
              <a:rPr lang="en-US" sz="5200" dirty="0" smtClean="0"/>
              <a:t>(30) </a:t>
            </a:r>
            <a:r>
              <a:rPr lang="en-US" sz="5200" dirty="0" err="1" smtClean="0"/>
              <a:t>Muhsın</a:t>
            </a:r>
            <a:r>
              <a:rPr lang="en-GB" sz="5200" dirty="0" smtClean="0"/>
              <a:t> </a:t>
            </a:r>
            <a:r>
              <a:rPr lang="en-GB" sz="5200" dirty="0" err="1"/>
              <a:t>hirē</a:t>
            </a:r>
            <a:r>
              <a:rPr lang="en-GB" sz="5200" dirty="0"/>
              <a:t>   </a:t>
            </a:r>
            <a:r>
              <a:rPr lang="en-GB" sz="5200" dirty="0" err="1"/>
              <a:t>malım</a:t>
            </a:r>
            <a:r>
              <a:rPr lang="en-GB" sz="5200" dirty="0"/>
              <a:t>-an            </a:t>
            </a:r>
            <a:r>
              <a:rPr lang="en-GB" sz="5200" dirty="0" err="1"/>
              <a:t>dawet</a:t>
            </a:r>
            <a:r>
              <a:rPr lang="en-GB" sz="5200" dirty="0"/>
              <a:t>        k-en-o. </a:t>
            </a:r>
            <a:endParaRPr lang="en-US" sz="5200" dirty="0"/>
          </a:p>
          <a:p>
            <a:pPr marL="0" indent="0">
              <a:buNone/>
            </a:pPr>
            <a:r>
              <a:rPr lang="en-US" sz="5200" dirty="0" smtClean="0"/>
              <a:t>        </a:t>
            </a:r>
            <a:r>
              <a:rPr lang="en-US" sz="5200" dirty="0" err="1" smtClean="0"/>
              <a:t>Muhsin</a:t>
            </a:r>
            <a:r>
              <a:rPr lang="en-US" sz="5200" dirty="0" smtClean="0"/>
              <a:t> </a:t>
            </a:r>
            <a:r>
              <a:rPr lang="en-US" sz="5200" dirty="0"/>
              <a:t>three teacher-</a:t>
            </a:r>
            <a:r>
              <a:rPr lang="en-US" sz="5200" dirty="0" err="1"/>
              <a:t>obl.pl</a:t>
            </a:r>
            <a:r>
              <a:rPr lang="en-US" sz="5200" dirty="0"/>
              <a:t>    invitation   do-pres.ind-3.sg.m. </a:t>
            </a:r>
            <a:br>
              <a:rPr lang="en-US" sz="5200" dirty="0"/>
            </a:br>
            <a:r>
              <a:rPr lang="en-US" sz="5200" dirty="0"/>
              <a:t>  </a:t>
            </a:r>
            <a:r>
              <a:rPr lang="en-US" sz="5200" dirty="0"/>
              <a:t> </a:t>
            </a:r>
            <a:r>
              <a:rPr lang="en-US" sz="5200" dirty="0" smtClean="0"/>
              <a:t>    </a:t>
            </a:r>
            <a:r>
              <a:rPr lang="en-US" sz="5200" dirty="0"/>
              <a:t>‘</a:t>
            </a:r>
            <a:r>
              <a:rPr lang="en-US" sz="5200" dirty="0" err="1"/>
              <a:t>Muhsin</a:t>
            </a:r>
            <a:r>
              <a:rPr lang="en-US" sz="5200" dirty="0"/>
              <a:t> will invite three teachers’                                             </a:t>
            </a:r>
            <a:endParaRPr lang="en-US" sz="5200" dirty="0"/>
          </a:p>
          <a:p>
            <a:pPr marL="0" indent="0">
              <a:buNone/>
            </a:pPr>
            <a:r>
              <a:rPr lang="en-US" sz="5200" dirty="0" smtClean="0"/>
              <a:t/>
            </a:r>
            <a:br>
              <a:rPr lang="en-US" sz="5200" dirty="0" smtClean="0"/>
            </a:br>
            <a:r>
              <a:rPr lang="en-US" sz="5200" dirty="0" smtClean="0"/>
              <a:t>(31) </a:t>
            </a:r>
            <a:r>
              <a:rPr lang="en-US" sz="5200" dirty="0" err="1" smtClean="0"/>
              <a:t>Rıza</a:t>
            </a:r>
            <a:r>
              <a:rPr lang="en-US" sz="5200" dirty="0" smtClean="0"/>
              <a:t> </a:t>
            </a:r>
            <a:r>
              <a:rPr lang="en-US" sz="5200" dirty="0" err="1"/>
              <a:t>ki</a:t>
            </a:r>
            <a:r>
              <a:rPr lang="en-US" sz="5200" dirty="0"/>
              <a:t>    </a:t>
            </a:r>
            <a:r>
              <a:rPr lang="en-US" sz="5200" dirty="0" err="1"/>
              <a:t>dawet</a:t>
            </a:r>
            <a:r>
              <a:rPr lang="en-US" sz="5200" dirty="0"/>
              <a:t>     </a:t>
            </a:r>
            <a:r>
              <a:rPr lang="en-US" sz="5200" dirty="0" smtClean="0"/>
              <a:t>     </a:t>
            </a:r>
            <a:r>
              <a:rPr lang="en-US" sz="5200" dirty="0"/>
              <a:t>k-en-</a:t>
            </a:r>
            <a:r>
              <a:rPr lang="en-US" sz="5200" dirty="0" smtClean="0"/>
              <a:t>o</a:t>
            </a:r>
          </a:p>
          <a:p>
            <a:pPr marL="0" indent="0">
              <a:buNone/>
            </a:pPr>
            <a:r>
              <a:rPr lang="en-US" sz="5200" dirty="0"/>
              <a:t> </a:t>
            </a:r>
            <a:r>
              <a:rPr lang="en-US" sz="5200" dirty="0" smtClean="0"/>
              <a:t>     </a:t>
            </a:r>
            <a:r>
              <a:rPr lang="en-GB" sz="5200" dirty="0" smtClean="0"/>
              <a:t> </a:t>
            </a:r>
            <a:r>
              <a:rPr lang="en-US" sz="5200" dirty="0" err="1" smtClean="0"/>
              <a:t>Rıza</a:t>
            </a:r>
            <a:r>
              <a:rPr lang="en-US" sz="5200" dirty="0" smtClean="0"/>
              <a:t> </a:t>
            </a:r>
            <a:r>
              <a:rPr lang="en-US" sz="5200" dirty="0"/>
              <a:t>also invitation  do-pres.ind-3.</a:t>
            </a:r>
            <a:r>
              <a:rPr lang="en-US" sz="5200" dirty="0" smtClean="0"/>
              <a:t>sg.m</a:t>
            </a:r>
          </a:p>
          <a:p>
            <a:pPr marL="0" indent="0">
              <a:buNone/>
            </a:pPr>
            <a:r>
              <a:rPr lang="en-US" sz="5200" dirty="0" smtClean="0"/>
              <a:t>      ‘</a:t>
            </a:r>
            <a:r>
              <a:rPr lang="en-US" sz="5200" dirty="0" err="1"/>
              <a:t>Rıza</a:t>
            </a:r>
            <a:r>
              <a:rPr lang="en-US" sz="5200" dirty="0"/>
              <a:t> will also invite’ (Quant / E-type</a:t>
            </a:r>
            <a:r>
              <a:rPr lang="en-US" sz="5200" dirty="0" smtClean="0"/>
              <a:t>)</a:t>
            </a:r>
          </a:p>
          <a:p>
            <a:pPr marL="0" indent="0">
              <a:buNone/>
            </a:pPr>
            <a:endParaRPr lang="en-US" sz="5200" dirty="0"/>
          </a:p>
          <a:p>
            <a:pPr marL="0" indent="0">
              <a:buNone/>
            </a:pPr>
            <a:r>
              <a:rPr lang="en-US" sz="5200" dirty="0" smtClean="0"/>
              <a:t>(32) </a:t>
            </a:r>
            <a:r>
              <a:rPr lang="en-US" sz="5200" dirty="0" err="1" smtClean="0"/>
              <a:t>Muhsin</a:t>
            </a:r>
            <a:r>
              <a:rPr lang="en-US" sz="5200" dirty="0" err="1"/>
              <a:t>-i</a:t>
            </a:r>
            <a:r>
              <a:rPr lang="en-US" sz="5200" dirty="0"/>
              <a:t> 	    </a:t>
            </a:r>
            <a:r>
              <a:rPr lang="en-US" sz="5200" dirty="0" smtClean="0"/>
              <a:t>     </a:t>
            </a:r>
            <a:r>
              <a:rPr lang="en-US" sz="5200" dirty="0" err="1"/>
              <a:t>hirē</a:t>
            </a:r>
            <a:r>
              <a:rPr lang="en-US" sz="5200" dirty="0"/>
              <a:t>    </a:t>
            </a:r>
            <a:r>
              <a:rPr lang="en-US" sz="5200" dirty="0" err="1"/>
              <a:t>malım-i</a:t>
            </a:r>
            <a:r>
              <a:rPr lang="en-US" sz="5200" dirty="0"/>
              <a:t>         </a:t>
            </a:r>
            <a:r>
              <a:rPr lang="en-US" sz="5200" dirty="0" smtClean="0"/>
              <a:t>  </a:t>
            </a:r>
            <a:r>
              <a:rPr lang="en-US" sz="5200" dirty="0" err="1" smtClean="0"/>
              <a:t>dawet</a:t>
            </a:r>
            <a:r>
              <a:rPr lang="en-US" sz="5200" dirty="0" smtClean="0"/>
              <a:t>       </a:t>
            </a:r>
            <a:r>
              <a:rPr lang="en-US" sz="5200" dirty="0" err="1"/>
              <a:t>kerd</a:t>
            </a:r>
            <a:r>
              <a:rPr lang="en-US" sz="5200" dirty="0" err="1" smtClean="0"/>
              <a:t>-i</a:t>
            </a:r>
            <a:r>
              <a:rPr lang="en-US" sz="5200" dirty="0" smtClean="0"/>
              <a:t> </a:t>
            </a:r>
          </a:p>
          <a:p>
            <a:pPr marL="0" indent="0">
              <a:buNone/>
            </a:pPr>
            <a:r>
              <a:rPr lang="en-US" sz="5200" dirty="0" smtClean="0"/>
              <a:t>      </a:t>
            </a:r>
            <a:r>
              <a:rPr lang="en-US" sz="5200" dirty="0" err="1" smtClean="0"/>
              <a:t>Muhsin</a:t>
            </a:r>
            <a:r>
              <a:rPr lang="en-US" sz="5200" dirty="0" err="1"/>
              <a:t>-obl.sg.m</a:t>
            </a:r>
            <a:r>
              <a:rPr lang="en-US" sz="5200" dirty="0"/>
              <a:t>. three  teacher-</a:t>
            </a:r>
            <a:r>
              <a:rPr lang="en-US" sz="5200" dirty="0" err="1"/>
              <a:t>dir.pl</a:t>
            </a:r>
            <a:r>
              <a:rPr lang="en-US" sz="5200" dirty="0"/>
              <a:t> invitation did-3.pl. 	</a:t>
            </a:r>
            <a:endParaRPr lang="en-US" sz="5200" dirty="0" smtClean="0"/>
          </a:p>
          <a:p>
            <a:pPr marL="0" indent="0">
              <a:buNone/>
            </a:pPr>
            <a:r>
              <a:rPr lang="en-US" sz="5200" dirty="0" smtClean="0"/>
              <a:t>       ‘</a:t>
            </a:r>
            <a:r>
              <a:rPr lang="en-US" sz="5200" dirty="0" err="1"/>
              <a:t>Muhsin</a:t>
            </a:r>
            <a:r>
              <a:rPr lang="en-US" sz="5200" dirty="0"/>
              <a:t> invited three </a:t>
            </a:r>
            <a:r>
              <a:rPr lang="en-US" sz="5200" dirty="0" smtClean="0"/>
              <a:t>teachers’</a:t>
            </a:r>
            <a:br>
              <a:rPr lang="en-US" sz="5200" dirty="0" smtClean="0"/>
            </a:br>
            <a:endParaRPr lang="en-US" sz="5200" dirty="0" smtClean="0"/>
          </a:p>
          <a:p>
            <a:pPr marL="0" indent="0">
              <a:buNone/>
            </a:pPr>
            <a:r>
              <a:rPr lang="en-US" sz="5200" dirty="0" smtClean="0"/>
              <a:t>(33) </a:t>
            </a:r>
            <a:r>
              <a:rPr lang="en-US" sz="5200" dirty="0" err="1"/>
              <a:t>Rıza</a:t>
            </a:r>
            <a:r>
              <a:rPr lang="en-US" sz="5200" dirty="0"/>
              <a:t>-y             </a:t>
            </a:r>
            <a:r>
              <a:rPr lang="en-US" sz="5200" dirty="0" err="1"/>
              <a:t>ki</a:t>
            </a:r>
            <a:r>
              <a:rPr lang="en-US" sz="5200" dirty="0"/>
              <a:t>     </a:t>
            </a:r>
            <a:r>
              <a:rPr lang="en-US" sz="5200" dirty="0" err="1"/>
              <a:t>dawet</a:t>
            </a:r>
            <a:r>
              <a:rPr lang="en-US" sz="5200" dirty="0"/>
              <a:t>    </a:t>
            </a:r>
            <a:r>
              <a:rPr lang="en-US" sz="5200" dirty="0" err="1"/>
              <a:t>kerd</a:t>
            </a:r>
            <a:r>
              <a:rPr lang="en-US" sz="5200" dirty="0" err="1" smtClean="0"/>
              <a:t>-i</a:t>
            </a:r>
            <a:endParaRPr lang="en-US" sz="5200" dirty="0" smtClean="0"/>
          </a:p>
          <a:p>
            <a:pPr marL="0" indent="0">
              <a:buNone/>
            </a:pPr>
            <a:r>
              <a:rPr lang="en-US" sz="5200" dirty="0" smtClean="0"/>
              <a:t>      </a:t>
            </a:r>
            <a:r>
              <a:rPr lang="en-US" sz="5200" dirty="0" err="1" smtClean="0"/>
              <a:t>Rıza</a:t>
            </a:r>
            <a:r>
              <a:rPr lang="en-US" sz="5200" dirty="0" err="1"/>
              <a:t>-obl.sg.m</a:t>
            </a:r>
            <a:r>
              <a:rPr lang="en-US" sz="5200" dirty="0"/>
              <a:t> also invitation did-3.pl</a:t>
            </a:r>
            <a:br>
              <a:rPr lang="en-US" sz="5200" dirty="0"/>
            </a:br>
            <a:r>
              <a:rPr lang="en-US" sz="5200" dirty="0" smtClean="0"/>
              <a:t>     ‘</a:t>
            </a:r>
            <a:r>
              <a:rPr lang="en-US" sz="5200" dirty="0" err="1" smtClean="0"/>
              <a:t>Rıza</a:t>
            </a:r>
            <a:r>
              <a:rPr lang="en-US" sz="5200" dirty="0" smtClean="0"/>
              <a:t> </a:t>
            </a:r>
            <a:r>
              <a:rPr lang="en-US" sz="5200" dirty="0"/>
              <a:t>also invited’ (Quant/E-type) </a:t>
            </a:r>
            <a:r>
              <a:rPr lang="en-US" sz="5200" dirty="0" smtClean="0"/>
              <a:t>   </a:t>
            </a:r>
            <a:endParaRPr lang="en-US" sz="52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01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quantificational AE for </a:t>
            </a:r>
            <a:r>
              <a:rPr lang="en-US" dirty="0" err="1" smtClean="0"/>
              <a:t>Zazaki</a:t>
            </a:r>
            <a:r>
              <a:rPr lang="en-US" dirty="0" smtClean="0"/>
              <a:t> 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quantificational readings in the subject position!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100" dirty="0" smtClean="0"/>
              <a:t>(34) </a:t>
            </a:r>
            <a:r>
              <a:rPr lang="en-US" sz="2100" dirty="0" err="1" smtClean="0"/>
              <a:t>Muhsin-i</a:t>
            </a:r>
            <a:r>
              <a:rPr lang="en-US" sz="2100" dirty="0" smtClean="0"/>
              <a:t> 	      vat  </a:t>
            </a:r>
            <a:r>
              <a:rPr lang="en-US" sz="2100" dirty="0" err="1" smtClean="0"/>
              <a:t>ke</a:t>
            </a:r>
            <a:r>
              <a:rPr lang="en-US" sz="2100" dirty="0" smtClean="0"/>
              <a:t>    </a:t>
            </a:r>
            <a:r>
              <a:rPr lang="en-US" sz="2100" dirty="0" err="1" smtClean="0"/>
              <a:t>hirē</a:t>
            </a:r>
            <a:r>
              <a:rPr lang="en-US" sz="2100" dirty="0" smtClean="0"/>
              <a:t>    </a:t>
            </a:r>
            <a:r>
              <a:rPr lang="en-US" sz="2100" dirty="0" err="1" smtClean="0"/>
              <a:t>ṭeleb-an</a:t>
            </a:r>
            <a:r>
              <a:rPr lang="en-US" sz="2100" dirty="0" smtClean="0"/>
              <a:t>           </a:t>
            </a:r>
            <a:r>
              <a:rPr lang="en-US" sz="2100" dirty="0" err="1" smtClean="0"/>
              <a:t>İngılızki</a:t>
            </a:r>
            <a:r>
              <a:rPr lang="en-US" sz="2100" dirty="0" smtClean="0"/>
              <a:t>   wend</a:t>
            </a:r>
            <a:br>
              <a:rPr lang="en-US" sz="2100" dirty="0" smtClean="0"/>
            </a:br>
            <a:r>
              <a:rPr lang="en-US" sz="2100" dirty="0" smtClean="0"/>
              <a:t>  </a:t>
            </a:r>
            <a:r>
              <a:rPr lang="en-US" sz="2100" dirty="0" err="1" smtClean="0"/>
              <a:t>Muhsin-obl.sg.m</a:t>
            </a:r>
            <a:r>
              <a:rPr lang="en-US" sz="2100" dirty="0" smtClean="0"/>
              <a:t> said that three student-</a:t>
            </a:r>
            <a:r>
              <a:rPr lang="en-US" sz="2100" dirty="0" err="1" smtClean="0"/>
              <a:t>obl.pl</a:t>
            </a:r>
            <a:r>
              <a:rPr lang="en-US" sz="2100" dirty="0" smtClean="0"/>
              <a:t>  English    read.3.sg</a:t>
            </a:r>
            <a:br>
              <a:rPr lang="en-US" sz="2100" dirty="0" smtClean="0"/>
            </a:br>
            <a:r>
              <a:rPr lang="en-US" sz="2100" dirty="0" smtClean="0"/>
              <a:t>   ‘</a:t>
            </a:r>
            <a:r>
              <a:rPr lang="en-US" sz="2100" dirty="0" err="1" smtClean="0"/>
              <a:t>Muhsin</a:t>
            </a:r>
            <a:r>
              <a:rPr lang="en-US" sz="2100" dirty="0" smtClean="0"/>
              <a:t> said that three students studied English’</a:t>
            </a:r>
            <a:br>
              <a:rPr lang="en-US" sz="2100" dirty="0" smtClean="0"/>
            </a:b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(35) </a:t>
            </a:r>
            <a:r>
              <a:rPr lang="en-US" sz="2100" dirty="0" err="1" smtClean="0"/>
              <a:t>Rıza</a:t>
            </a:r>
            <a:r>
              <a:rPr lang="en-US" sz="2100" dirty="0" smtClean="0"/>
              <a:t>-y 	  vat  </a:t>
            </a:r>
            <a:r>
              <a:rPr lang="en-US" sz="2100" dirty="0" err="1" smtClean="0"/>
              <a:t>ke</a:t>
            </a:r>
            <a:r>
              <a:rPr lang="en-US" sz="2100" dirty="0" smtClean="0"/>
              <a:t>    </a:t>
            </a:r>
            <a:r>
              <a:rPr lang="en-US" sz="2100" dirty="0" err="1" smtClean="0"/>
              <a:t>Fransızki</a:t>
            </a:r>
            <a:r>
              <a:rPr lang="en-US" sz="2100" dirty="0" smtClean="0"/>
              <a:t>   wend </a:t>
            </a:r>
            <a:br>
              <a:rPr lang="en-US" sz="2100" dirty="0" smtClean="0"/>
            </a:br>
            <a:r>
              <a:rPr lang="en-US" sz="2100" dirty="0" smtClean="0"/>
              <a:t>   </a:t>
            </a:r>
            <a:r>
              <a:rPr lang="en-US" sz="2100" dirty="0"/>
              <a:t> </a:t>
            </a:r>
            <a:r>
              <a:rPr lang="en-US" sz="2100" dirty="0" smtClean="0"/>
              <a:t>    </a:t>
            </a:r>
            <a:r>
              <a:rPr lang="en-US" sz="2100" dirty="0" err="1" smtClean="0"/>
              <a:t>Rıza-obl.sg.m</a:t>
            </a:r>
            <a:r>
              <a:rPr lang="en-US" sz="2100" dirty="0" smtClean="0"/>
              <a:t> said that French       read.3.sg</a:t>
            </a:r>
            <a:br>
              <a:rPr lang="en-US" sz="2100" dirty="0" smtClean="0"/>
            </a:br>
            <a:r>
              <a:rPr lang="en-US" sz="2100" dirty="0" smtClean="0"/>
              <a:t>   </a:t>
            </a:r>
            <a:r>
              <a:rPr lang="en-US" sz="2100" dirty="0"/>
              <a:t> </a:t>
            </a:r>
            <a:r>
              <a:rPr lang="en-US" sz="2100" dirty="0" smtClean="0"/>
              <a:t>    ‘</a:t>
            </a:r>
            <a:r>
              <a:rPr lang="en-US" sz="2100" dirty="0" err="1" smtClean="0"/>
              <a:t>Rıza</a:t>
            </a:r>
            <a:r>
              <a:rPr lang="en-US" sz="2100" dirty="0" smtClean="0"/>
              <a:t> said that studied French’ (E-type only)  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100" dirty="0" smtClean="0"/>
              <a:t>(36) </a:t>
            </a:r>
            <a:r>
              <a:rPr lang="en-US" sz="2100" dirty="0" err="1" smtClean="0"/>
              <a:t>Muhsin</a:t>
            </a:r>
            <a:r>
              <a:rPr lang="en-US" sz="2100" dirty="0" err="1"/>
              <a:t>-i</a:t>
            </a:r>
            <a:r>
              <a:rPr lang="en-US" sz="2100" dirty="0"/>
              <a:t> 	       vat  </a:t>
            </a:r>
            <a:r>
              <a:rPr lang="en-US" sz="2100" dirty="0" err="1"/>
              <a:t>ke</a:t>
            </a:r>
            <a:r>
              <a:rPr lang="en-US" sz="2100" dirty="0"/>
              <a:t>   </a:t>
            </a:r>
            <a:r>
              <a:rPr lang="en-US" sz="2100" dirty="0" err="1"/>
              <a:t>hirē</a:t>
            </a:r>
            <a:r>
              <a:rPr lang="en-US" sz="2100" dirty="0"/>
              <a:t>    </a:t>
            </a:r>
            <a:r>
              <a:rPr lang="en-US" sz="2100" dirty="0" err="1"/>
              <a:t>ṭelebe-y</a:t>
            </a:r>
            <a:r>
              <a:rPr lang="en-US" sz="2100" dirty="0"/>
              <a:t>       </a:t>
            </a:r>
            <a:r>
              <a:rPr lang="en-US" sz="2100" dirty="0" smtClean="0"/>
              <a:t>    </a:t>
            </a:r>
            <a:r>
              <a:rPr lang="en-US" sz="2100" dirty="0" err="1"/>
              <a:t>İngılızki</a:t>
            </a:r>
            <a:r>
              <a:rPr lang="en-US" sz="2100" dirty="0"/>
              <a:t>       </a:t>
            </a:r>
            <a:r>
              <a:rPr lang="en-US" sz="2100" dirty="0" err="1"/>
              <a:t>wanen-ē</a:t>
            </a: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/>
              <a:t> </a:t>
            </a:r>
            <a:r>
              <a:rPr lang="en-US" sz="2100" dirty="0"/>
              <a:t> </a:t>
            </a:r>
            <a:r>
              <a:rPr lang="en-US" sz="2100" dirty="0" smtClean="0"/>
              <a:t>     </a:t>
            </a:r>
            <a:r>
              <a:rPr lang="en-US" sz="2100" dirty="0" err="1"/>
              <a:t>Muhsin-obl.sg.m</a:t>
            </a:r>
            <a:r>
              <a:rPr lang="en-US" sz="2100" dirty="0"/>
              <a:t> said that three student-</a:t>
            </a:r>
            <a:r>
              <a:rPr lang="en-US" sz="2100" dirty="0" err="1"/>
              <a:t>dir.pl</a:t>
            </a:r>
            <a:r>
              <a:rPr lang="en-US" sz="2100" dirty="0"/>
              <a:t>  English        read-3.pl</a:t>
            </a:r>
            <a:br>
              <a:rPr lang="en-US" sz="2100" dirty="0"/>
            </a:br>
            <a:r>
              <a:rPr lang="en-US" sz="2100" dirty="0"/>
              <a:t> </a:t>
            </a:r>
            <a:r>
              <a:rPr lang="en-US" sz="2100" dirty="0"/>
              <a:t> </a:t>
            </a:r>
            <a:r>
              <a:rPr lang="en-US" sz="2100" dirty="0" smtClean="0"/>
              <a:t>     </a:t>
            </a:r>
            <a:r>
              <a:rPr lang="en-US" sz="2100" dirty="0"/>
              <a:t>‘</a:t>
            </a:r>
            <a:r>
              <a:rPr lang="en-US" sz="2100" dirty="0" err="1"/>
              <a:t>Muhsin</a:t>
            </a:r>
            <a:r>
              <a:rPr lang="en-US" sz="2100" dirty="0"/>
              <a:t> said that three students study English</a:t>
            </a:r>
            <a:r>
              <a:rPr lang="en-US" sz="2100" dirty="0" smtClean="0"/>
              <a:t>’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400" dirty="0" smtClean="0"/>
              <a:t>(37) </a:t>
            </a:r>
            <a:r>
              <a:rPr lang="en-US" sz="2400" dirty="0" err="1" smtClean="0"/>
              <a:t>Rıza</a:t>
            </a:r>
            <a:r>
              <a:rPr lang="en-US" sz="2400" dirty="0"/>
              <a:t>-y             vat  </a:t>
            </a:r>
            <a:r>
              <a:rPr lang="en-US" sz="2400" dirty="0" err="1"/>
              <a:t>ke</a:t>
            </a:r>
            <a:r>
              <a:rPr lang="en-US" sz="2400" dirty="0"/>
              <a:t>   </a:t>
            </a:r>
            <a:r>
              <a:rPr lang="en-US" sz="2400" dirty="0" err="1"/>
              <a:t>Fransızki</a:t>
            </a:r>
            <a:r>
              <a:rPr lang="en-US" sz="2400" dirty="0"/>
              <a:t> </a:t>
            </a:r>
            <a:r>
              <a:rPr lang="en-US" sz="2400" dirty="0" err="1"/>
              <a:t>wanen-ē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Rıza</a:t>
            </a:r>
            <a:r>
              <a:rPr lang="en-US" sz="2400" dirty="0" err="1"/>
              <a:t>-obl.sg.m</a:t>
            </a:r>
            <a:r>
              <a:rPr lang="en-US" sz="2400" dirty="0"/>
              <a:t> said that French     read-3.pl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</a:t>
            </a:r>
            <a:r>
              <a:rPr lang="en-US" sz="2400" dirty="0"/>
              <a:t>‘</a:t>
            </a:r>
            <a:r>
              <a:rPr lang="en-US" sz="2400" dirty="0" err="1"/>
              <a:t>Rıza</a:t>
            </a:r>
            <a:r>
              <a:rPr lang="en-US" sz="2400" dirty="0"/>
              <a:t> said that study French’ (E-type only) </a:t>
            </a:r>
            <a:endParaRPr lang="en-US" sz="2400" dirty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112905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the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provide evidence from </a:t>
            </a:r>
            <a:r>
              <a:rPr lang="en-US" dirty="0" err="1" smtClean="0"/>
              <a:t>Zazaki</a:t>
            </a:r>
            <a:r>
              <a:rPr lang="en-US" dirty="0" smtClean="0"/>
              <a:t> (Northwestern Iranian) against Saito’s </a:t>
            </a:r>
            <a:r>
              <a:rPr lang="en-US" i="1" dirty="0" smtClean="0"/>
              <a:t>anti-agreement theory </a:t>
            </a:r>
            <a:r>
              <a:rPr lang="en-US" dirty="0" smtClean="0"/>
              <a:t>of AE.</a:t>
            </a:r>
          </a:p>
          <a:p>
            <a:pPr lvl="1"/>
            <a:r>
              <a:rPr lang="en-US" dirty="0" smtClean="0"/>
              <a:t>Due to the split-ergative agreement pattern of </a:t>
            </a:r>
            <a:r>
              <a:rPr lang="en-US" dirty="0" err="1" smtClean="0"/>
              <a:t>Zazaki</a:t>
            </a:r>
            <a:r>
              <a:rPr lang="en-US" dirty="0" smtClean="0"/>
              <a:t>, the anti-agreement theory predicts that AE should be possible with subjects in the past tense, and with objects in the present.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This is not the case: </a:t>
            </a:r>
            <a:r>
              <a:rPr lang="en-US" dirty="0" err="1" smtClean="0"/>
              <a:t>Zazaki</a:t>
            </a:r>
            <a:r>
              <a:rPr lang="en-US" dirty="0" smtClean="0"/>
              <a:t> permits object AE, and disallows subject AE, regardless of which argument is agreed with.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Introduce argument ellipsis and subject/object asymmetries therein.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the anti-agreement theory and its merits.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Introduce </a:t>
            </a:r>
            <a:r>
              <a:rPr lang="en-US" dirty="0" err="1" smtClean="0"/>
              <a:t>Zazaki</a:t>
            </a:r>
            <a:r>
              <a:rPr lang="en-US" dirty="0" smtClean="0"/>
              <a:t> AE and the problem it poses for the anti-agreement idea.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problems for other approaches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Conclude with some possible alternatives.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 Ellipsis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Many languages exhibit argument ellipsis (AE): arguments may be left unpronounced, leading to the possibility of the types of strict/sloppy ambiguities observed in cases of ellipsis.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/>
              <a:t>These contrast with the use of an overt pronoun, which, in most circumstances only permit strict readings.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Extensively studied in the context of East Asian languages like Mandarin (Huang 1991) and Japanese (</a:t>
            </a:r>
            <a:r>
              <a:rPr lang="en-US" dirty="0" err="1" smtClean="0"/>
              <a:t>Hoji</a:t>
            </a:r>
            <a:r>
              <a:rPr lang="en-US" dirty="0" smtClean="0"/>
              <a:t> 1998; </a:t>
            </a:r>
            <a:r>
              <a:rPr lang="en-US" dirty="0" err="1" smtClean="0"/>
              <a:t>Tomioka</a:t>
            </a:r>
            <a:r>
              <a:rPr lang="en-US" dirty="0" smtClean="0"/>
              <a:t> 2003; </a:t>
            </a:r>
            <a:r>
              <a:rPr lang="en-US" dirty="0" err="1" smtClean="0"/>
              <a:t>akahashi</a:t>
            </a:r>
            <a:r>
              <a:rPr lang="en-US" dirty="0" smtClean="0"/>
              <a:t> 2008;).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Strict/Sloppy ambiguities in Japanese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Taroo-wa</a:t>
            </a:r>
            <a:r>
              <a:rPr lang="en-US" dirty="0"/>
              <a:t>   </a:t>
            </a:r>
            <a:r>
              <a:rPr lang="en-US" dirty="0" err="1"/>
              <a:t>jibun</a:t>
            </a:r>
            <a:r>
              <a:rPr lang="en-US" dirty="0"/>
              <a:t>-no sensei-o    </a:t>
            </a:r>
            <a:r>
              <a:rPr lang="en-US" dirty="0" err="1"/>
              <a:t>mita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Taroo</a:t>
            </a:r>
            <a:r>
              <a:rPr lang="en-US" dirty="0"/>
              <a:t>-Top self-Gen room-</a:t>
            </a:r>
            <a:r>
              <a:rPr lang="en-US" dirty="0" err="1"/>
              <a:t>Acc</a:t>
            </a:r>
            <a:r>
              <a:rPr lang="en-US" dirty="0"/>
              <a:t> saw</a:t>
            </a:r>
            <a:br>
              <a:rPr lang="en-US" dirty="0"/>
            </a:br>
            <a:r>
              <a:rPr lang="en-US" dirty="0"/>
              <a:t>      ‘Taro saw his teacher’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(2) </a:t>
            </a:r>
            <a:r>
              <a:rPr lang="en-US" dirty="0" err="1"/>
              <a:t>Hanako-mo</a:t>
            </a:r>
            <a:r>
              <a:rPr lang="en-US" dirty="0"/>
              <a:t> __ </a:t>
            </a:r>
            <a:r>
              <a:rPr lang="en-US" dirty="0" err="1"/>
              <a:t>mita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Hanako</a:t>
            </a:r>
            <a:r>
              <a:rPr lang="en-US" dirty="0"/>
              <a:t>-also     saw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Hanako</a:t>
            </a:r>
            <a:r>
              <a:rPr lang="en-US" dirty="0"/>
              <a:t> also saw (her own or Taro’s teacher)’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(3) </a:t>
            </a:r>
            <a:r>
              <a:rPr lang="en-US" dirty="0" err="1"/>
              <a:t>Hanako-mo</a:t>
            </a:r>
            <a:r>
              <a:rPr lang="en-US" dirty="0"/>
              <a:t>    </a:t>
            </a:r>
            <a:r>
              <a:rPr lang="en-US" dirty="0" err="1"/>
              <a:t>kare</a:t>
            </a:r>
            <a:r>
              <a:rPr lang="en-US" dirty="0"/>
              <a:t>-o      </a:t>
            </a:r>
            <a:r>
              <a:rPr lang="en-US" dirty="0" err="1"/>
              <a:t>mita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Hanako</a:t>
            </a:r>
            <a:r>
              <a:rPr lang="en-US" dirty="0"/>
              <a:t>-also  he-</a:t>
            </a:r>
            <a:r>
              <a:rPr lang="en-US" dirty="0" err="1"/>
              <a:t>Acc</a:t>
            </a:r>
            <a:r>
              <a:rPr lang="en-US" dirty="0"/>
              <a:t>       saw</a:t>
            </a:r>
            <a:br>
              <a:rPr lang="en-US" dirty="0"/>
            </a:br>
            <a:r>
              <a:rPr lang="en-US" dirty="0"/>
              <a:t>     ‘</a:t>
            </a:r>
            <a:r>
              <a:rPr lang="en-US" dirty="0" err="1"/>
              <a:t>Hanako</a:t>
            </a:r>
            <a:r>
              <a:rPr lang="en-US" dirty="0"/>
              <a:t> also saw him’ (only Taro’s teacher)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3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Strict/Sloppy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These are attested in the subject position in Japanese as well.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Taroo-wa</a:t>
            </a:r>
            <a:r>
              <a:rPr lang="en-US" dirty="0"/>
              <a:t> </a:t>
            </a:r>
            <a:r>
              <a:rPr lang="en-US" dirty="0" err="1"/>
              <a:t>jibun</a:t>
            </a:r>
            <a:r>
              <a:rPr lang="en-US" dirty="0"/>
              <a:t>-no   </a:t>
            </a:r>
            <a:r>
              <a:rPr lang="en-US" dirty="0" err="1"/>
              <a:t>teian</a:t>
            </a:r>
            <a:r>
              <a:rPr lang="en-US" dirty="0"/>
              <a:t>      -</a:t>
            </a:r>
            <a:r>
              <a:rPr lang="en-US" dirty="0" err="1"/>
              <a:t>ga</a:t>
            </a:r>
            <a:r>
              <a:rPr lang="en-US" dirty="0"/>
              <a:t>       </a:t>
            </a:r>
            <a:r>
              <a:rPr lang="en-US" dirty="0" err="1"/>
              <a:t>saiyoo</a:t>
            </a:r>
            <a:r>
              <a:rPr lang="en-US" dirty="0"/>
              <a:t> </a:t>
            </a:r>
            <a:r>
              <a:rPr lang="en-US" dirty="0" err="1"/>
              <a:t>sareru</a:t>
            </a:r>
            <a:r>
              <a:rPr lang="en-US" dirty="0"/>
              <a:t>          to </a:t>
            </a:r>
            <a:r>
              <a:rPr lang="en-US" dirty="0" err="1"/>
              <a:t>omotteiru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/>
              <a:t>Taroo</a:t>
            </a:r>
            <a:r>
              <a:rPr lang="en-US" dirty="0"/>
              <a:t>-Top self-Gen proposal-Nom  accept do-pass-</a:t>
            </a:r>
            <a:r>
              <a:rPr lang="en-US" dirty="0" err="1"/>
              <a:t>prs</a:t>
            </a:r>
            <a:r>
              <a:rPr lang="en-US" dirty="0"/>
              <a:t>  C  think-</a:t>
            </a:r>
            <a:r>
              <a:rPr lang="en-US" dirty="0" err="1"/>
              <a:t>prs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‘Taro thinks his proposal will be accepted’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(5) </a:t>
            </a:r>
            <a:r>
              <a:rPr lang="en-US" dirty="0" err="1"/>
              <a:t>Hanako-mo</a:t>
            </a:r>
            <a:r>
              <a:rPr lang="en-US" dirty="0"/>
              <a:t> __     </a:t>
            </a:r>
            <a:r>
              <a:rPr lang="en-US" dirty="0" err="1"/>
              <a:t>saiyoo</a:t>
            </a:r>
            <a:r>
              <a:rPr lang="en-US" dirty="0"/>
              <a:t>  </a:t>
            </a:r>
            <a:r>
              <a:rPr lang="en-US" dirty="0" err="1"/>
              <a:t>sareru</a:t>
            </a:r>
            <a:r>
              <a:rPr lang="en-US" dirty="0"/>
              <a:t>          to </a:t>
            </a:r>
            <a:r>
              <a:rPr lang="en-US" dirty="0" err="1"/>
              <a:t>omotteiru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Hanako</a:t>
            </a:r>
            <a:r>
              <a:rPr lang="en-US" dirty="0"/>
              <a:t>-also        accept   do-pass-</a:t>
            </a:r>
            <a:r>
              <a:rPr lang="en-US" dirty="0" err="1"/>
              <a:t>prs</a:t>
            </a:r>
            <a:r>
              <a:rPr lang="en-US" dirty="0"/>
              <a:t> C think-</a:t>
            </a:r>
            <a:r>
              <a:rPr lang="en-US" dirty="0" err="1"/>
              <a:t>prs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‘</a:t>
            </a:r>
            <a:r>
              <a:rPr lang="en-US" dirty="0" err="1"/>
              <a:t>Hanako</a:t>
            </a:r>
            <a:r>
              <a:rPr lang="en-US" dirty="0"/>
              <a:t> also thinks (Taro’s/her own proposal) will be accepted’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(6)  </a:t>
            </a:r>
            <a:r>
              <a:rPr lang="en-US" dirty="0" err="1"/>
              <a:t>Hanako-mo</a:t>
            </a:r>
            <a:r>
              <a:rPr lang="en-US" dirty="0"/>
              <a:t>  sore-</a:t>
            </a:r>
            <a:r>
              <a:rPr lang="en-US" dirty="0" err="1"/>
              <a:t>ga</a:t>
            </a:r>
            <a:r>
              <a:rPr lang="en-US" dirty="0"/>
              <a:t>      </a:t>
            </a:r>
            <a:r>
              <a:rPr lang="en-US" dirty="0" err="1"/>
              <a:t>saiyoo</a:t>
            </a:r>
            <a:r>
              <a:rPr lang="en-US" dirty="0"/>
              <a:t>   </a:t>
            </a:r>
            <a:r>
              <a:rPr lang="en-US" dirty="0" err="1"/>
              <a:t>sareru</a:t>
            </a:r>
            <a:r>
              <a:rPr lang="en-US" dirty="0"/>
              <a:t>          to </a:t>
            </a:r>
            <a:r>
              <a:rPr lang="en-US" dirty="0" err="1"/>
              <a:t>omotteiru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Hanako</a:t>
            </a:r>
            <a:r>
              <a:rPr lang="en-US" dirty="0"/>
              <a:t>-also that-Nom  accept   do-pass-</a:t>
            </a:r>
            <a:r>
              <a:rPr lang="en-US" dirty="0" err="1"/>
              <a:t>prs</a:t>
            </a:r>
            <a:r>
              <a:rPr lang="en-US" dirty="0"/>
              <a:t>  C think-</a:t>
            </a:r>
            <a:r>
              <a:rPr lang="en-US" dirty="0" err="1"/>
              <a:t>prs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‘</a:t>
            </a:r>
            <a:r>
              <a:rPr lang="en-US" dirty="0" err="1"/>
              <a:t>Hanako</a:t>
            </a:r>
            <a:r>
              <a:rPr lang="en-US" dirty="0"/>
              <a:t> also thinks it will be accepted’ (only Taro’s proposal)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3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Sloppy readings of null objects in Persian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Persian also permits argument ellipsis, showing the same sloppy/strict ambiguity (Sato &amp; </a:t>
            </a:r>
            <a:r>
              <a:rPr lang="en-US" dirty="0" err="1" smtClean="0"/>
              <a:t>Karimi</a:t>
            </a:r>
            <a:r>
              <a:rPr lang="en-US" dirty="0" smtClean="0"/>
              <a:t> 2016).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>(7) </a:t>
            </a:r>
            <a:r>
              <a:rPr lang="en-US" dirty="0" err="1"/>
              <a:t>Bahâr</a:t>
            </a:r>
            <a:r>
              <a:rPr lang="en-US" dirty="0"/>
              <a:t> </a:t>
            </a:r>
            <a:r>
              <a:rPr lang="en-US" dirty="0" err="1"/>
              <a:t>mo’allem</a:t>
            </a:r>
            <a:r>
              <a:rPr lang="en-US" dirty="0"/>
              <a:t>-</a:t>
            </a:r>
            <a:r>
              <a:rPr lang="en-US" dirty="0" err="1"/>
              <a:t>esh</a:t>
            </a:r>
            <a:r>
              <a:rPr lang="en-US" dirty="0"/>
              <a:t>-o   dust    </a:t>
            </a:r>
            <a:r>
              <a:rPr lang="en-US" dirty="0" err="1"/>
              <a:t>dâr</a:t>
            </a:r>
            <a:r>
              <a:rPr lang="en-US" dirty="0"/>
              <a:t>-e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Bahâr</a:t>
            </a:r>
            <a:r>
              <a:rPr lang="en-US" dirty="0"/>
              <a:t> teacher-3.Sg-RÂ friend have-3.Sg</a:t>
            </a:r>
            <a:br>
              <a:rPr lang="en-US" dirty="0"/>
            </a:br>
            <a:r>
              <a:rPr lang="en-US" dirty="0"/>
              <a:t>     ‘</a:t>
            </a:r>
            <a:r>
              <a:rPr lang="en-US" dirty="0" err="1"/>
              <a:t>Bahar</a:t>
            </a:r>
            <a:r>
              <a:rPr lang="en-US" dirty="0"/>
              <a:t> likes her teacher’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(8) Mohsen ham _ dust      </a:t>
            </a:r>
            <a:r>
              <a:rPr lang="en-US" dirty="0" err="1"/>
              <a:t>dâr</a:t>
            </a:r>
            <a:r>
              <a:rPr lang="en-US" dirty="0"/>
              <a:t>-e</a:t>
            </a:r>
            <a:br>
              <a:rPr lang="en-US" dirty="0"/>
            </a:br>
            <a:r>
              <a:rPr lang="en-US" dirty="0"/>
              <a:t>      Mohsen also    friend  have-3.Sg</a:t>
            </a:r>
            <a:br>
              <a:rPr lang="en-US" dirty="0"/>
            </a:br>
            <a:r>
              <a:rPr lang="en-US" dirty="0"/>
              <a:t>     ‘Mohsen also likes (his own/</a:t>
            </a:r>
            <a:r>
              <a:rPr lang="en-US" dirty="0" err="1"/>
              <a:t>Bahâr’s</a:t>
            </a:r>
            <a:r>
              <a:rPr lang="en-US" dirty="0"/>
              <a:t> teacher)’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(9) Mohsen ham un-o        dust    </a:t>
            </a:r>
            <a:r>
              <a:rPr lang="en-US" dirty="0" err="1"/>
              <a:t>dâr</a:t>
            </a:r>
            <a:r>
              <a:rPr lang="en-US" dirty="0"/>
              <a:t>-e</a:t>
            </a:r>
            <a:br>
              <a:rPr lang="en-US" dirty="0"/>
            </a:br>
            <a:r>
              <a:rPr lang="en-US" dirty="0"/>
              <a:t>      Mohsen also 3.Sg-RÂ friend have-3.Sg</a:t>
            </a:r>
            <a:br>
              <a:rPr lang="en-US" dirty="0"/>
            </a:br>
            <a:r>
              <a:rPr lang="en-US" dirty="0"/>
              <a:t>     ‘Mohsen also likes him/her’ (only </a:t>
            </a:r>
            <a:r>
              <a:rPr lang="en-US" dirty="0" err="1"/>
              <a:t>Bahâr’s</a:t>
            </a:r>
            <a:r>
              <a:rPr lang="en-US" dirty="0"/>
              <a:t> teacher)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8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subject/object asymmetry in Persian 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Unlike Japanese, however, sloppy readings are not generally possible in subject position. A similar restriction is found in Turkish (</a:t>
            </a:r>
            <a:r>
              <a:rPr lang="en-US" dirty="0" err="1" smtClean="0"/>
              <a:t>Sener</a:t>
            </a:r>
            <a:r>
              <a:rPr lang="en-US" dirty="0" smtClean="0"/>
              <a:t> &amp; Takahashi 2010).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(10) </a:t>
            </a:r>
            <a:r>
              <a:rPr lang="en-US" dirty="0" err="1"/>
              <a:t>Bahâr</a:t>
            </a:r>
            <a:r>
              <a:rPr lang="en-US" dirty="0"/>
              <a:t> </a:t>
            </a:r>
            <a:r>
              <a:rPr lang="en-US" dirty="0" err="1"/>
              <a:t>goft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   dust-</a:t>
            </a:r>
            <a:r>
              <a:rPr lang="en-US" dirty="0" err="1"/>
              <a:t>hâ</a:t>
            </a:r>
            <a:r>
              <a:rPr lang="en-US" dirty="0"/>
              <a:t>-</a:t>
            </a:r>
            <a:r>
              <a:rPr lang="en-US" dirty="0" err="1"/>
              <a:t>sh</a:t>
            </a:r>
            <a:r>
              <a:rPr lang="en-US" dirty="0"/>
              <a:t>      </a:t>
            </a:r>
            <a:r>
              <a:rPr lang="en-US" dirty="0" err="1"/>
              <a:t>miyân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Bahar</a:t>
            </a:r>
            <a:r>
              <a:rPr lang="en-US" dirty="0"/>
              <a:t> said that friend-Pl-3.Sg come-3.Pl</a:t>
            </a:r>
            <a:br>
              <a:rPr lang="en-US" dirty="0"/>
            </a:br>
            <a:r>
              <a:rPr lang="en-US" dirty="0"/>
              <a:t>        ‘</a:t>
            </a:r>
            <a:r>
              <a:rPr lang="en-US" dirty="0" err="1"/>
              <a:t>Bahar</a:t>
            </a:r>
            <a:r>
              <a:rPr lang="en-US" dirty="0"/>
              <a:t> said that her friends are coming’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(11) Mohsen </a:t>
            </a:r>
            <a:r>
              <a:rPr lang="en-US" dirty="0" err="1"/>
              <a:t>goft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__ ne-</a:t>
            </a:r>
            <a:r>
              <a:rPr lang="en-US" dirty="0" err="1"/>
              <a:t>miyâ</a:t>
            </a:r>
            <a:r>
              <a:rPr lang="en-US" dirty="0"/>
              <a:t>-n</a:t>
            </a:r>
            <a:br>
              <a:rPr lang="en-US" dirty="0"/>
            </a:br>
            <a:r>
              <a:rPr lang="en-US" dirty="0"/>
              <a:t>       Mohsen said that    Neg-come-3.Pl</a:t>
            </a:r>
            <a:br>
              <a:rPr lang="en-US" dirty="0"/>
            </a:br>
            <a:r>
              <a:rPr lang="en-US" dirty="0"/>
              <a:t>      ‘Mohsen said they’re not coming’ (only </a:t>
            </a:r>
            <a:r>
              <a:rPr lang="en-US" dirty="0" err="1"/>
              <a:t>Bahâr’s</a:t>
            </a:r>
            <a:r>
              <a:rPr lang="en-US" dirty="0"/>
              <a:t> friends)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(12) Mohsen </a:t>
            </a:r>
            <a:r>
              <a:rPr lang="en-US" dirty="0" err="1"/>
              <a:t>goft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 </a:t>
            </a:r>
            <a:r>
              <a:rPr lang="en-US" dirty="0" err="1"/>
              <a:t>unâ</a:t>
            </a:r>
            <a:r>
              <a:rPr lang="en-US" dirty="0"/>
              <a:t>    ne-</a:t>
            </a:r>
            <a:r>
              <a:rPr lang="en-US" dirty="0" err="1"/>
              <a:t>miyâ</a:t>
            </a:r>
            <a:r>
              <a:rPr lang="en-US" dirty="0"/>
              <a:t>-n</a:t>
            </a:r>
            <a:br>
              <a:rPr lang="en-US" dirty="0"/>
            </a:br>
            <a:r>
              <a:rPr lang="en-US" dirty="0"/>
              <a:t>       Mohsen said that 3.Pl   Neg-come-3.Pl</a:t>
            </a:r>
            <a:br>
              <a:rPr lang="en-US" dirty="0"/>
            </a:br>
            <a:r>
              <a:rPr lang="en-US" dirty="0"/>
              <a:t>      ‘Mohsen said they’re </a:t>
            </a:r>
            <a:r>
              <a:rPr lang="en-US" dirty="0" smtClean="0"/>
              <a:t>not </a:t>
            </a:r>
            <a:r>
              <a:rPr lang="en-US" dirty="0"/>
              <a:t>coming’ (only </a:t>
            </a:r>
            <a:r>
              <a:rPr lang="en-US" dirty="0" err="1"/>
              <a:t>Bahâr’s</a:t>
            </a:r>
            <a:r>
              <a:rPr lang="en-US" dirty="0"/>
              <a:t> friends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86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220</TotalTime>
  <Words>1336</Words>
  <Application>Microsoft Macintosh PowerPoint</Application>
  <PresentationFormat>On-screen Show (4:3)</PresentationFormat>
  <Paragraphs>188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Civic</vt:lpstr>
      <vt:lpstr>Subject-object asymmetries in Zazaki Argument Ellipsis: A problem for the anti-agreement theory</vt:lpstr>
      <vt:lpstr>Introduction</vt:lpstr>
      <vt:lpstr>Goal of the talk</vt:lpstr>
      <vt:lpstr>Overview</vt:lpstr>
      <vt:lpstr>Argument Ellipsis</vt:lpstr>
      <vt:lpstr>Strict/Sloppy ambiguities in Japanese</vt:lpstr>
      <vt:lpstr>Strict/Sloppy cont.</vt:lpstr>
      <vt:lpstr>Sloppy readings of null objects in Persian</vt:lpstr>
      <vt:lpstr>The subject/object asymmetry in Persian AE</vt:lpstr>
      <vt:lpstr>Interim Recap and a Question</vt:lpstr>
      <vt:lpstr>Enter the anti-agreement theory</vt:lpstr>
      <vt:lpstr>Anti-agreement: a success for Persian?</vt:lpstr>
      <vt:lpstr>Enter Zazaki</vt:lpstr>
      <vt:lpstr>Zazaki: Like Persian after all?</vt:lpstr>
      <vt:lpstr>Zazaki split-ergativity and a prediction</vt:lpstr>
      <vt:lpstr>A failed prediction</vt:lpstr>
      <vt:lpstr>A failed prediction, cont.</vt:lpstr>
      <vt:lpstr>Alternative approaches?</vt:lpstr>
      <vt:lpstr>More problems</vt:lpstr>
      <vt:lpstr>Where to go from here?</vt:lpstr>
      <vt:lpstr>Conclusion and future research</vt:lpstr>
      <vt:lpstr>THANK YOU!!</vt:lpstr>
      <vt:lpstr>References</vt:lpstr>
      <vt:lpstr>Appendix: Quantificational Readings of AE</vt:lpstr>
      <vt:lpstr>Quantificational readings in Persian AE</vt:lpstr>
      <vt:lpstr>No quantificational readings in subject position</vt:lpstr>
      <vt:lpstr>Zazaki Quantificational AE in objects</vt:lpstr>
      <vt:lpstr>No quantificational AE for Zazaki subjects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Subject-object asymmetries in Zazaki Argument Ellipsis: A problem for the anti-agreement theory</dc:title>
  <dc:creator>CPrLab</dc:creator>
  <cp:lastModifiedBy>CPrLab</cp:lastModifiedBy>
  <cp:revision>41</cp:revision>
  <dcterms:created xsi:type="dcterms:W3CDTF">2017-04-27T17:03:16Z</dcterms:created>
  <dcterms:modified xsi:type="dcterms:W3CDTF">2017-04-27T20:43:51Z</dcterms:modified>
</cp:coreProperties>
</file>