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handoutMasterIdLst>
    <p:handoutMasterId r:id="rId28"/>
  </p:handoutMasterIdLst>
  <p:sldIdLst>
    <p:sldId id="256" r:id="rId5"/>
    <p:sldId id="280" r:id="rId6"/>
    <p:sldId id="279" r:id="rId7"/>
    <p:sldId id="277" r:id="rId8"/>
    <p:sldId id="278" r:id="rId9"/>
    <p:sldId id="281" r:id="rId10"/>
    <p:sldId id="296" r:id="rId11"/>
    <p:sldId id="282" r:id="rId12"/>
    <p:sldId id="283" r:id="rId13"/>
    <p:sldId id="284" r:id="rId14"/>
    <p:sldId id="285" r:id="rId15"/>
    <p:sldId id="286" r:id="rId16"/>
    <p:sldId id="297" r:id="rId17"/>
    <p:sldId id="288" r:id="rId18"/>
    <p:sldId id="289" r:id="rId19"/>
    <p:sldId id="290" r:id="rId20"/>
    <p:sldId id="291" r:id="rId21"/>
    <p:sldId id="292" r:id="rId22"/>
    <p:sldId id="293" r:id="rId23"/>
    <p:sldId id="294" r:id="rId24"/>
    <p:sldId id="295" r:id="rId25"/>
    <p:sldId id="298"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AEA4B23-13CC-D342-BB68-D0B92513B758}">
          <p14:sldIdLst>
            <p14:sldId id="256"/>
            <p14:sldId id="280"/>
            <p14:sldId id="279"/>
            <p14:sldId id="277"/>
            <p14:sldId id="278"/>
            <p14:sldId id="281"/>
            <p14:sldId id="296"/>
            <p14:sldId id="282"/>
            <p14:sldId id="283"/>
            <p14:sldId id="284"/>
            <p14:sldId id="285"/>
            <p14:sldId id="286"/>
            <p14:sldId id="297"/>
            <p14:sldId id="288"/>
            <p14:sldId id="289"/>
            <p14:sldId id="290"/>
            <p14:sldId id="291"/>
            <p14:sldId id="292"/>
            <p14:sldId id="293"/>
            <p14:sldId id="294"/>
            <p14:sldId id="295"/>
            <p14:sldId id="29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BF41"/>
    <a:srgbClr val="FFFFFF"/>
    <a:srgbClr val="3FAD94"/>
    <a:srgbClr val="996633"/>
    <a:srgbClr val="0047AA"/>
    <a:srgbClr val="1A499C"/>
    <a:srgbClr val="F5C52D"/>
    <a:srgbClr val="0A4D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9" autoAdjust="0"/>
    <p:restoredTop sz="91513" autoAdjust="0"/>
  </p:normalViewPr>
  <p:slideViewPr>
    <p:cSldViewPr snapToGrid="0">
      <p:cViewPr varScale="1">
        <p:scale>
          <a:sx n="102" d="100"/>
          <a:sy n="102" d="100"/>
        </p:scale>
        <p:origin x="456" y="114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0775F576-5D67-CC42-97F0-625E7273816D}" type="datetime1">
              <a:rPr lang="en-US" smtClean="0"/>
              <a:t>10/18/2017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r>
              <a:rPr lang="en-US"/>
              <a:t>©2015 Milwaukee Public Schools</a:t>
            </a: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1A3F3996-C226-8043-A598-D3BE9F932F59}" type="slidenum">
              <a:rPr lang="en-US" smtClean="0"/>
              <a:t>‹#›</a:t>
            </a:fld>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4D244C44-5A9C-9344-84D5-291B7C043F25}" type="datetime1">
              <a:rPr lang="en-US" smtClean="0"/>
              <a:t>10/18/2017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r>
              <a:rPr lang="en-US"/>
              <a:t>©2015 Milwaukee Public Schools</a:t>
            </a: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826B1B7A-1E3B-7545-8989-5D876738986C}"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a:t>
            </a:r>
            <a:r>
              <a:rPr lang="en-US" baseline="0" dirty="0" smtClean="0"/>
              <a:t> My name is Suzi Loosen, and I am excited to share my experiences teaching an introductory linguistics elective to high school students over the past seven years and explaining </a:t>
            </a:r>
            <a:r>
              <a:rPr lang="en-US" baseline="0" dirty="0" smtClean="0"/>
              <a:t>how what started as an idea and then a brainstorm and then an email flurry and then a lot of reading and a lot of writing became a thesis project that became a reality in my classroom.</a:t>
            </a: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a:t>
            </a:fld>
            <a:endParaRPr lang="en-US"/>
          </a:p>
        </p:txBody>
      </p:sp>
    </p:spTree>
    <p:extLst>
      <p:ext uri="{BB962C8B-B14F-4D97-AF65-F5344CB8AC3E}">
        <p14:creationId xmlns:p14="http://schemas.microsoft.com/office/powerpoint/2010/main" val="39909039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watch</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documentaries </a:t>
            </a:r>
            <a:r>
              <a:rPr lang="en-US" sz="1200" b="0" i="1" u="none" strike="noStrike" kern="1200" dirty="0">
                <a:solidFill>
                  <a:schemeClr val="tx1"/>
                </a:solidFill>
                <a:effectLst/>
                <a:latin typeface="+mn-lt"/>
                <a:ea typeface="+mn-ea"/>
                <a:cs typeface="+mn-cs"/>
              </a:rPr>
              <a:t>The Linguists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The Secrets of Body Language, </a:t>
            </a:r>
            <a:r>
              <a:rPr lang="en-US" sz="1200" b="0" i="0" u="none" strike="noStrike" kern="1200" dirty="0">
                <a:solidFill>
                  <a:schemeClr val="tx1"/>
                </a:solidFill>
                <a:effectLst/>
                <a:latin typeface="+mn-lt"/>
                <a:ea typeface="+mn-ea"/>
                <a:cs typeface="+mn-cs"/>
              </a:rPr>
              <a:t>and the </a:t>
            </a:r>
            <a:r>
              <a:rPr lang="en-US" sz="1200" b="0" i="1" u="none" strike="noStrike" kern="1200" dirty="0">
                <a:solidFill>
                  <a:schemeClr val="tx1"/>
                </a:solidFill>
                <a:effectLst/>
                <a:latin typeface="+mn-lt"/>
                <a:ea typeface="+mn-ea"/>
                <a:cs typeface="+mn-cs"/>
              </a:rPr>
              <a:t>Do You Speak American?</a:t>
            </a:r>
            <a:r>
              <a:rPr lang="en-US" sz="1200" b="0" i="0" u="none" strike="noStrike" kern="1200" dirty="0">
                <a:solidFill>
                  <a:schemeClr val="tx1"/>
                </a:solidFill>
                <a:effectLst/>
                <a:latin typeface="+mn-lt"/>
                <a:ea typeface="+mn-ea"/>
                <a:cs typeface="+mn-cs"/>
              </a:rPr>
              <a:t> series</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Online videos include TED-Ed videos relating to language, TED Talks about</a:t>
            </a:r>
            <a:r>
              <a:rPr lang="en-US" sz="1200" b="0" i="0" u="none" strike="noStrike" kern="1200" baseline="0" dirty="0">
                <a:solidFill>
                  <a:schemeClr val="tx1"/>
                </a:solidFill>
                <a:effectLst/>
                <a:latin typeface="+mn-lt"/>
                <a:ea typeface="+mn-ea"/>
                <a:cs typeface="+mn-cs"/>
              </a:rPr>
              <a:t> language acquisition </a:t>
            </a:r>
            <a:r>
              <a:rPr lang="en-US" sz="1200" b="0" i="0" u="none" strike="noStrike" kern="1200" dirty="0">
                <a:solidFill>
                  <a:schemeClr val="tx1"/>
                </a:solidFill>
                <a:effectLst/>
                <a:latin typeface="+mn-lt"/>
                <a:ea typeface="+mn-ea"/>
                <a:cs typeface="+mn-cs"/>
              </a:rPr>
              <a:t>by Deb Roy and Patricia </a:t>
            </a:r>
            <a:r>
              <a:rPr lang="en-US" sz="1200" b="0" i="0" u="none" strike="noStrike" kern="1200" dirty="0" err="1">
                <a:solidFill>
                  <a:schemeClr val="tx1"/>
                </a:solidFill>
                <a:effectLst/>
                <a:latin typeface="+mn-lt"/>
                <a:ea typeface="+mn-ea"/>
                <a:cs typeface="+mn-cs"/>
              </a:rPr>
              <a:t>Kuhl</a:t>
            </a:r>
            <a:r>
              <a:rPr lang="en-US" sz="1200" b="0" i="0" u="none" strike="noStrike" kern="1200" dirty="0">
                <a:solidFill>
                  <a:schemeClr val="tx1"/>
                </a:solidFill>
                <a:effectLst/>
                <a:latin typeface="+mn-lt"/>
                <a:ea typeface="+mn-ea"/>
                <a:cs typeface="+mn-cs"/>
              </a:rPr>
              <a:t>, and talks relating to language by John Green on </a:t>
            </a:r>
            <a:r>
              <a:rPr lang="en-US" sz="1200" b="0" i="1" u="none" strike="noStrike" kern="1200" dirty="0">
                <a:solidFill>
                  <a:schemeClr val="tx1"/>
                </a:solidFill>
                <a:effectLst/>
                <a:latin typeface="+mn-lt"/>
                <a:ea typeface="+mn-ea"/>
                <a:cs typeface="+mn-cs"/>
              </a:rPr>
              <a:t>Mental Floss.</a:t>
            </a:r>
            <a:r>
              <a:rPr lang="en-US" sz="1200" b="0" i="0" u="none" strike="noStrike" kern="1200" dirty="0">
                <a:solidFill>
                  <a:schemeClr val="tx1"/>
                </a:solidFill>
                <a:effectLst/>
                <a:latin typeface="+mn-lt"/>
                <a:ea typeface="+mn-ea"/>
                <a:cs typeface="+mn-cs"/>
              </a:rPr>
              <a:t> </a:t>
            </a:r>
            <a:endParaRPr lang="en-US" b="0" dirty="0">
              <a:effectLst/>
            </a:endParaRPr>
          </a:p>
          <a:p>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10</a:t>
            </a:fld>
            <a:endParaRPr lang="en-US"/>
          </a:p>
        </p:txBody>
      </p:sp>
    </p:spTree>
    <p:extLst>
      <p:ext uri="{BB962C8B-B14F-4D97-AF65-F5344CB8AC3E}">
        <p14:creationId xmlns:p14="http://schemas.microsoft.com/office/powerpoint/2010/main" val="440069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Each week, students create a log of recent observations about language. They become keen observers of what is said in the hall, on the bus, at their workplaces, in their kitchens, and online. We start several classes a week by addressing student observations or questions. We talk about this being a key piece of the scientific method - paying attention to what is occurring in your surroundings and asking ‘why?’ ‘how?’ and ‘under what conditions?’</a:t>
            </a:r>
            <a:endParaRPr lang="en-US" b="0" dirty="0">
              <a:effectLst/>
            </a:endParaRPr>
          </a:p>
          <a:p>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11</a:t>
            </a:fld>
            <a:endParaRPr lang="en-US"/>
          </a:p>
        </p:txBody>
      </p:sp>
    </p:spTree>
    <p:extLst>
      <p:ext uri="{BB962C8B-B14F-4D97-AF65-F5344CB8AC3E}">
        <p14:creationId xmlns:p14="http://schemas.microsoft.com/office/powerpoint/2010/main" val="17517037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Popular guest speakers have included: A professor of </a:t>
            </a:r>
            <a:r>
              <a:rPr lang="en-US" sz="1200" b="0" i="0" u="none" strike="noStrike" kern="1200" dirty="0" err="1">
                <a:solidFill>
                  <a:schemeClr val="tx1"/>
                </a:solidFill>
                <a:effectLst/>
                <a:latin typeface="+mn-lt"/>
                <a:ea typeface="+mn-ea"/>
                <a:cs typeface="+mn-cs"/>
              </a:rPr>
              <a:t>Ojibwe</a:t>
            </a:r>
            <a:r>
              <a:rPr lang="en-US" sz="1200" b="0" i="0" u="none" strike="noStrike" kern="1200" dirty="0">
                <a:solidFill>
                  <a:schemeClr val="tx1"/>
                </a:solidFill>
                <a:effectLst/>
                <a:latin typeface="+mn-lt"/>
                <a:ea typeface="+mn-ea"/>
                <a:cs typeface="+mn-cs"/>
              </a:rPr>
              <a:t> from UW-Milwaukee, a </a:t>
            </a:r>
            <a:r>
              <a:rPr lang="en-US" sz="1200" b="0" i="0" u="none" strike="noStrike" kern="1200" dirty="0" smtClean="0">
                <a:solidFill>
                  <a:schemeClr val="tx1"/>
                </a:solidFill>
                <a:effectLst/>
                <a:latin typeface="+mn-lt"/>
                <a:ea typeface="+mn-ea"/>
                <a:cs typeface="+mn-cs"/>
              </a:rPr>
              <a:t>parent and a psychologist </a:t>
            </a:r>
            <a:r>
              <a:rPr lang="en-US" sz="1200" b="0" i="0" u="none" strike="noStrike" kern="1200" dirty="0">
                <a:solidFill>
                  <a:schemeClr val="tx1"/>
                </a:solidFill>
                <a:effectLst/>
                <a:latin typeface="+mn-lt"/>
                <a:ea typeface="+mn-ea"/>
                <a:cs typeface="+mn-cs"/>
              </a:rPr>
              <a:t>fluent in American Sign Language, a school speech pathologist, sociolinguists from UW-Madison, a deejay who came in to talk about censorship, </a:t>
            </a:r>
            <a:r>
              <a:rPr lang="en-US" sz="1200" b="0" i="0" u="none" strike="noStrike" kern="1200" dirty="0" smtClean="0">
                <a:solidFill>
                  <a:schemeClr val="tx1"/>
                </a:solidFill>
                <a:effectLst/>
                <a:latin typeface="+mn-lt"/>
                <a:ea typeface="+mn-ea"/>
                <a:cs typeface="+mn-cs"/>
              </a:rPr>
              <a:t>a linguist</a:t>
            </a:r>
            <a:r>
              <a:rPr lang="en-US" sz="1200" b="0" i="0" u="none" strike="noStrike" kern="1200" baseline="0" dirty="0" smtClean="0">
                <a:solidFill>
                  <a:schemeClr val="tx1"/>
                </a:solidFill>
                <a:effectLst/>
                <a:latin typeface="+mn-lt"/>
                <a:ea typeface="+mn-ea"/>
                <a:cs typeface="+mn-cs"/>
              </a:rPr>
              <a:t> from New Mexico who joined us virtually, a local linguist who came in to do charcoal </a:t>
            </a:r>
            <a:r>
              <a:rPr lang="en-US" sz="1200" b="0" i="0" u="none" strike="noStrike" kern="1200" baseline="0" dirty="0" err="1" smtClean="0">
                <a:solidFill>
                  <a:schemeClr val="tx1"/>
                </a:solidFill>
                <a:effectLst/>
                <a:latin typeface="+mn-lt"/>
                <a:ea typeface="+mn-ea"/>
                <a:cs typeface="+mn-cs"/>
              </a:rPr>
              <a:t>palatograms</a:t>
            </a:r>
            <a:r>
              <a:rPr lang="en-US" sz="1200" b="0" i="0" u="none" strike="noStrike" kern="1200" baseline="0" dirty="0" smtClean="0">
                <a:solidFill>
                  <a:schemeClr val="tx1"/>
                </a:solidFill>
                <a:effectLst/>
                <a:latin typeface="+mn-lt"/>
                <a:ea typeface="+mn-ea"/>
                <a:cs typeface="+mn-cs"/>
              </a:rPr>
              <a:t> with us, </a:t>
            </a:r>
            <a:r>
              <a:rPr lang="en-US" sz="1200" b="0" i="0" u="none" strike="noStrike" kern="1200" dirty="0" smtClean="0">
                <a:solidFill>
                  <a:schemeClr val="tx1"/>
                </a:solidFill>
                <a:effectLst/>
                <a:latin typeface="+mn-lt"/>
                <a:ea typeface="+mn-ea"/>
                <a:cs typeface="+mn-cs"/>
              </a:rPr>
              <a:t>and </a:t>
            </a:r>
            <a:r>
              <a:rPr lang="en-US" sz="1200" b="0" i="0" u="none" strike="noStrike" kern="1200" dirty="0">
                <a:solidFill>
                  <a:schemeClr val="tx1"/>
                </a:solidFill>
                <a:effectLst/>
                <a:latin typeface="+mn-lt"/>
                <a:ea typeface="+mn-ea"/>
                <a:cs typeface="+mn-cs"/>
              </a:rPr>
              <a:t>my </a:t>
            </a:r>
            <a:r>
              <a:rPr lang="en-US" sz="1200" b="0" i="0" u="none" strike="noStrike" kern="1200" dirty="0" smtClean="0">
                <a:solidFill>
                  <a:schemeClr val="tx1"/>
                </a:solidFill>
                <a:effectLst/>
                <a:latin typeface="+mn-lt"/>
                <a:ea typeface="+mn-ea"/>
                <a:cs typeface="+mn-cs"/>
              </a:rPr>
              <a:t>sons who have come in as examples of the</a:t>
            </a:r>
            <a:r>
              <a:rPr lang="en-US" sz="1200" b="0" i="0" u="none" strike="noStrike" kern="1200" baseline="0" dirty="0" smtClean="0">
                <a:solidFill>
                  <a:schemeClr val="tx1"/>
                </a:solidFill>
                <a:effectLst/>
                <a:latin typeface="+mn-lt"/>
                <a:ea typeface="+mn-ea"/>
                <a:cs typeface="+mn-cs"/>
              </a:rPr>
              <a:t> stages of language acquisition</a:t>
            </a:r>
            <a:r>
              <a:rPr lang="en-US" sz="1200" b="0" i="0" u="none" strike="noStrike" kern="1200" dirty="0" smtClean="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12</a:t>
            </a:fld>
            <a:endParaRPr lang="en-US"/>
          </a:p>
        </p:txBody>
      </p:sp>
    </p:spTree>
    <p:extLst>
      <p:ext uri="{BB962C8B-B14F-4D97-AF65-F5344CB8AC3E}">
        <p14:creationId xmlns:p14="http://schemas.microsoft.com/office/powerpoint/2010/main" val="1262268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Students connect what they’re learning in Linguistics to their Psychology, History, Science, and World Language classes. I have heard from parents at conferences that students are talking about the class and content at home. I’ve had students come running to my room between classes because </a:t>
            </a:r>
            <a:r>
              <a:rPr lang="en-US" sz="1200" b="0" i="0" u="none" strike="noStrike" kern="1200" dirty="0" smtClean="0">
                <a:solidFill>
                  <a:schemeClr val="tx1"/>
                </a:solidFill>
                <a:effectLst/>
                <a:latin typeface="+mn-lt"/>
                <a:ea typeface="+mn-ea"/>
                <a:cs typeface="+mn-cs"/>
              </a:rPr>
              <a:t>they</a:t>
            </a:r>
            <a:r>
              <a:rPr lang="en-US" sz="1200" b="0" i="0" u="none" strike="noStrike" kern="1200" baseline="0" dirty="0" smtClean="0">
                <a:solidFill>
                  <a:schemeClr val="tx1"/>
                </a:solidFill>
                <a:effectLst/>
                <a:latin typeface="+mn-lt"/>
                <a:ea typeface="+mn-ea"/>
                <a:cs typeface="+mn-cs"/>
              </a:rPr>
              <a:t> were</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so excited to share something that </a:t>
            </a:r>
            <a:r>
              <a:rPr lang="en-US" sz="1200" b="0" i="0" u="none" strike="noStrike" kern="1200" dirty="0" smtClean="0">
                <a:solidFill>
                  <a:schemeClr val="tx1"/>
                </a:solidFill>
                <a:effectLst/>
                <a:latin typeface="+mn-lt"/>
                <a:ea typeface="+mn-ea"/>
                <a:cs typeface="+mn-cs"/>
              </a:rPr>
              <a:t>they had observed </a:t>
            </a:r>
            <a:r>
              <a:rPr lang="en-US" sz="1200" b="0" i="0" u="none" strike="noStrike" kern="1200" dirty="0">
                <a:solidFill>
                  <a:schemeClr val="tx1"/>
                </a:solidFill>
                <a:effectLst/>
                <a:latin typeface="+mn-lt"/>
                <a:ea typeface="+mn-ea"/>
                <a:cs typeface="+mn-cs"/>
              </a:rPr>
              <a:t>about language.</a:t>
            </a:r>
            <a:endParaRPr lang="en-US" b="0" dirty="0">
              <a:effectLst/>
            </a:endParaRPr>
          </a:p>
          <a:p>
            <a:r>
              <a:rPr lang="en-US" b="0" dirty="0">
                <a:effectLst/>
              </a:rPr>
              <a:t/>
            </a:r>
            <a:br>
              <a:rPr lang="en-US" b="0" dirty="0">
                <a:effectLst/>
              </a:rPr>
            </a:br>
            <a:endParaRPr lang="en-US" dirty="0"/>
          </a:p>
        </p:txBody>
      </p:sp>
      <p:sp>
        <p:nvSpPr>
          <p:cNvPr id="4" name="Footer Placeholder 3"/>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©2015 Milwaukee Public Schools</a:t>
            </a:r>
          </a:p>
        </p:txBody>
      </p:sp>
      <p:sp>
        <p:nvSpPr>
          <p:cNvPr id="5" name="Slide Number Placeholder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26B1B7A-1E3B-7545-8989-5D876738986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6861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Pidgin Dinner Parties have been major highlights. Students share a meal seated</a:t>
            </a:r>
            <a:r>
              <a:rPr lang="en-US" sz="1200" b="0" i="0" u="none" strike="noStrike" kern="1200" baseline="0" dirty="0">
                <a:solidFill>
                  <a:schemeClr val="tx1"/>
                </a:solidFill>
                <a:effectLst/>
                <a:latin typeface="+mn-lt"/>
                <a:ea typeface="+mn-ea"/>
                <a:cs typeface="+mn-cs"/>
              </a:rPr>
              <a:t> next to</a:t>
            </a:r>
            <a:r>
              <a:rPr lang="en-US" sz="1200" b="0" i="0" u="none" strike="noStrike" kern="1200" dirty="0">
                <a:solidFill>
                  <a:schemeClr val="tx1"/>
                </a:solidFill>
                <a:effectLst/>
                <a:latin typeface="+mn-lt"/>
                <a:ea typeface="+mn-ea"/>
                <a:cs typeface="+mn-cs"/>
              </a:rPr>
              <a:t> peers who do not speak the same second language that they do and have to share a meal without</a:t>
            </a:r>
            <a:r>
              <a:rPr lang="en-US" sz="1200" b="0" i="0" u="none" strike="noStrike" kern="1200" baseline="0" dirty="0">
                <a:solidFill>
                  <a:schemeClr val="tx1"/>
                </a:solidFill>
                <a:effectLst/>
                <a:latin typeface="+mn-lt"/>
                <a:ea typeface="+mn-ea"/>
                <a:cs typeface="+mn-cs"/>
              </a:rPr>
              <a:t> speaking </a:t>
            </a:r>
            <a:r>
              <a:rPr lang="en-US" sz="1200" b="0" i="0" u="none" strike="noStrike" kern="1200" dirty="0">
                <a:solidFill>
                  <a:schemeClr val="tx1"/>
                </a:solidFill>
                <a:effectLst/>
                <a:latin typeface="+mn-lt"/>
                <a:ea typeface="+mn-ea"/>
                <a:cs typeface="+mn-cs"/>
              </a:rPr>
              <a:t>English so that a pidgin language forms. </a:t>
            </a:r>
            <a:r>
              <a:rPr lang="en-US" sz="1200" b="0" i="0" u="none" strike="noStrike" kern="1200" dirty="0" smtClean="0">
                <a:solidFill>
                  <a:schemeClr val="tx1"/>
                </a:solidFill>
                <a:effectLst/>
                <a:latin typeface="+mn-lt"/>
                <a:ea typeface="+mn-ea"/>
                <a:cs typeface="+mn-cs"/>
              </a:rPr>
              <a:t>It was students who </a:t>
            </a:r>
            <a:r>
              <a:rPr lang="en-US" sz="1200" b="0" i="0" u="none" strike="noStrike" kern="1200" dirty="0">
                <a:solidFill>
                  <a:schemeClr val="tx1"/>
                </a:solidFill>
                <a:effectLst/>
                <a:latin typeface="+mn-lt"/>
                <a:ea typeface="+mn-ea"/>
                <a:cs typeface="+mn-cs"/>
              </a:rPr>
              <a:t>came up with the idea my first time teaching the course after I had a small group figure out how to share a granola bar without using any English.</a:t>
            </a:r>
            <a:endParaRPr lang="en-US" b="0" dirty="0">
              <a:effectLst/>
            </a:endParaRPr>
          </a:p>
          <a:p>
            <a:r>
              <a:rPr lang="en-US" b="0" dirty="0">
                <a:effectLst/>
              </a:rPr>
              <a:t/>
            </a:r>
            <a:br>
              <a:rPr lang="en-US" b="0" dirty="0">
                <a:effectLst/>
              </a:rPr>
            </a:br>
            <a:endParaRPr lang="en-US" dirty="0"/>
          </a:p>
          <a:p>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14</a:t>
            </a:fld>
            <a:endParaRPr lang="en-US"/>
          </a:p>
        </p:txBody>
      </p:sp>
    </p:spTree>
    <p:extLst>
      <p:ext uri="{BB962C8B-B14F-4D97-AF65-F5344CB8AC3E}">
        <p14:creationId xmlns:p14="http://schemas.microsoft.com/office/powerpoint/2010/main" val="2884400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I </a:t>
            </a:r>
            <a:r>
              <a:rPr lang="en-US" sz="1200" b="0" i="0" u="none" strike="noStrike" kern="1200" dirty="0">
                <a:solidFill>
                  <a:schemeClr val="tx1"/>
                </a:solidFill>
                <a:effectLst/>
                <a:latin typeface="+mn-lt"/>
                <a:ea typeface="+mn-ea"/>
                <a:cs typeface="+mn-cs"/>
              </a:rPr>
              <a:t>am an English </a:t>
            </a:r>
            <a:r>
              <a:rPr lang="en-US" sz="1200" b="0" i="0" u="none" strike="noStrike" kern="1200" dirty="0" smtClean="0">
                <a:solidFill>
                  <a:schemeClr val="tx1"/>
                </a:solidFill>
                <a:effectLst/>
                <a:latin typeface="+mn-lt"/>
                <a:ea typeface="+mn-ea"/>
                <a:cs typeface="+mn-cs"/>
              </a:rPr>
              <a:t>teacher, not </a:t>
            </a:r>
            <a:r>
              <a:rPr lang="en-US" sz="1200" b="0" i="0" u="none" strike="noStrike" kern="1200" dirty="0">
                <a:solidFill>
                  <a:schemeClr val="tx1"/>
                </a:solidFill>
                <a:effectLst/>
                <a:latin typeface="+mn-lt"/>
                <a:ea typeface="+mn-ea"/>
                <a:cs typeface="+mn-cs"/>
              </a:rPr>
              <a:t>a </a:t>
            </a:r>
            <a:r>
              <a:rPr lang="en-US" sz="1200" b="0" i="0" u="none" strike="noStrike" kern="1200" dirty="0" smtClean="0">
                <a:solidFill>
                  <a:schemeClr val="tx1"/>
                </a:solidFill>
                <a:effectLst/>
                <a:latin typeface="+mn-lt"/>
                <a:ea typeface="+mn-ea"/>
                <a:cs typeface="+mn-cs"/>
              </a:rPr>
              <a:t>linguist, so I present myself to</a:t>
            </a:r>
            <a:r>
              <a:rPr lang="en-US" sz="1200" b="0" i="0" u="none" strike="noStrike" kern="1200" baseline="0" dirty="0" smtClean="0">
                <a:solidFill>
                  <a:schemeClr val="tx1"/>
                </a:solidFill>
                <a:effectLst/>
                <a:latin typeface="+mn-lt"/>
                <a:ea typeface="+mn-ea"/>
                <a:cs typeface="+mn-cs"/>
              </a:rPr>
              <a:t> students </a:t>
            </a:r>
            <a:r>
              <a:rPr lang="en-US" sz="1200" b="0" i="0" u="none" strike="noStrike" kern="1200" dirty="0" smtClean="0">
                <a:solidFill>
                  <a:schemeClr val="tx1"/>
                </a:solidFill>
                <a:effectLst/>
                <a:latin typeface="+mn-lt"/>
                <a:ea typeface="+mn-ea"/>
                <a:cs typeface="+mn-cs"/>
              </a:rPr>
              <a:t>as a fellow</a:t>
            </a:r>
            <a:r>
              <a:rPr lang="en-US" sz="1200" b="0" i="0" u="none" strike="noStrike" kern="1200" baseline="0" dirty="0" smtClean="0">
                <a:solidFill>
                  <a:schemeClr val="tx1"/>
                </a:solidFill>
                <a:effectLst/>
                <a:latin typeface="+mn-lt"/>
                <a:ea typeface="+mn-ea"/>
                <a:cs typeface="+mn-cs"/>
              </a:rPr>
              <a:t> student of linguistics who still has much to learn</a:t>
            </a:r>
            <a:r>
              <a:rPr lang="en-US" sz="1200" b="0" i="0" u="none" strike="noStrike" kern="1200" dirty="0" smtClean="0">
                <a:solidFill>
                  <a:schemeClr val="tx1"/>
                </a:solidFill>
                <a:effectLst/>
                <a:latin typeface="+mn-lt"/>
                <a:ea typeface="+mn-ea"/>
                <a:cs typeface="+mn-cs"/>
              </a:rPr>
              <a:t>.  I find that a </a:t>
            </a:r>
            <a:r>
              <a:rPr lang="en-US" sz="1200" b="0" i="0" u="none" strike="noStrike" kern="1200" dirty="0">
                <a:solidFill>
                  <a:schemeClr val="tx1"/>
                </a:solidFill>
                <a:effectLst/>
                <a:latin typeface="+mn-lt"/>
                <a:ea typeface="+mn-ea"/>
                <a:cs typeface="+mn-cs"/>
              </a:rPr>
              <a:t>challenge is that many students don’t know what linguistics is in the first place, so </a:t>
            </a:r>
            <a:r>
              <a:rPr lang="en-US" sz="1200" b="0" i="0" u="none" strike="noStrike" kern="1200" dirty="0" smtClean="0">
                <a:solidFill>
                  <a:schemeClr val="tx1"/>
                </a:solidFill>
                <a:effectLst/>
                <a:latin typeface="+mn-lt"/>
                <a:ea typeface="+mn-ea"/>
                <a:cs typeface="+mn-cs"/>
              </a:rPr>
              <a:t>marketing the class </a:t>
            </a:r>
            <a:r>
              <a:rPr lang="en-US" sz="1200" b="0" i="0" u="none" strike="noStrike" kern="1200" dirty="0">
                <a:solidFill>
                  <a:schemeClr val="tx1"/>
                </a:solidFill>
                <a:effectLst/>
                <a:latin typeface="+mn-lt"/>
                <a:ea typeface="+mn-ea"/>
                <a:cs typeface="+mn-cs"/>
              </a:rPr>
              <a:t>is key. Another challenge is the mix of reading levels amongst my high school </a:t>
            </a:r>
            <a:r>
              <a:rPr lang="en-US" sz="1200" b="0" i="0" u="none" strike="noStrike" kern="1200" dirty="0" smtClean="0">
                <a:solidFill>
                  <a:schemeClr val="tx1"/>
                </a:solidFill>
                <a:effectLst/>
                <a:latin typeface="+mn-lt"/>
                <a:ea typeface="+mn-ea"/>
                <a:cs typeface="+mn-cs"/>
              </a:rPr>
              <a:t>students</a:t>
            </a:r>
            <a:r>
              <a:rPr lang="en-US" sz="1200" b="0" i="0" u="none" strike="noStrike" kern="1200" baseline="0" dirty="0" smtClean="0">
                <a:solidFill>
                  <a:schemeClr val="tx1"/>
                </a:solidFill>
                <a:effectLst/>
                <a:latin typeface="+mn-lt"/>
                <a:ea typeface="+mn-ea"/>
                <a:cs typeface="+mn-cs"/>
              </a:rPr>
              <a:t> which vary </a:t>
            </a:r>
            <a:r>
              <a:rPr lang="en-US" sz="1200" b="0" i="0" u="none" strike="noStrike" kern="1200" dirty="0" smtClean="0">
                <a:solidFill>
                  <a:schemeClr val="tx1"/>
                </a:solidFill>
                <a:effectLst/>
                <a:latin typeface="+mn-lt"/>
                <a:ea typeface="+mn-ea"/>
                <a:cs typeface="+mn-cs"/>
              </a:rPr>
              <a:t>from </a:t>
            </a:r>
            <a:r>
              <a:rPr lang="en-US" sz="1200" b="0" i="0" u="none" strike="noStrike" kern="1200" dirty="0">
                <a:solidFill>
                  <a:schemeClr val="tx1"/>
                </a:solidFill>
                <a:effectLst/>
                <a:latin typeface="+mn-lt"/>
                <a:ea typeface="+mn-ea"/>
                <a:cs typeface="+mn-cs"/>
              </a:rPr>
              <a:t>elementary through college levels. </a:t>
            </a:r>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15</a:t>
            </a:fld>
            <a:endParaRPr lang="en-US"/>
          </a:p>
        </p:txBody>
      </p:sp>
    </p:spTree>
    <p:extLst>
      <p:ext uri="{BB962C8B-B14F-4D97-AF65-F5344CB8AC3E}">
        <p14:creationId xmlns:p14="http://schemas.microsoft.com/office/powerpoint/2010/main" val="33153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My student Corey said, “I surely won’t be able to just have a conversation without thinking of a possible language observation coming to mind. It’s made me appreciate the ability my mouth and body have to express who I am and what I am feeling</a:t>
            </a:r>
            <a:r>
              <a:rPr lang="en-US" sz="1200" b="0" i="0" u="none" strike="noStrike" kern="1200" dirty="0" smtClean="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Skylyn</a:t>
            </a:r>
            <a:r>
              <a:rPr lang="en-US" sz="1200" b="0" i="0" u="none" strike="noStrike" kern="1200" dirty="0" smtClean="0">
                <a:solidFill>
                  <a:schemeClr val="tx1"/>
                </a:solidFill>
                <a:effectLst/>
                <a:latin typeface="+mn-lt"/>
                <a:ea typeface="+mn-ea"/>
                <a:cs typeface="+mn-cs"/>
              </a:rPr>
              <a:t> called the class “eye-opening” and noted that the class requires</a:t>
            </a:r>
            <a:r>
              <a:rPr lang="en-US" sz="1200" b="0" i="0" u="none" strike="noStrike" kern="1200" baseline="0" dirty="0" smtClean="0">
                <a:solidFill>
                  <a:schemeClr val="tx1"/>
                </a:solidFill>
                <a:effectLst/>
                <a:latin typeface="+mn-lt"/>
                <a:ea typeface="+mn-ea"/>
                <a:cs typeface="+mn-cs"/>
              </a:rPr>
              <a:t> that students “consider the language and speaking styles of other communities, countries, and peoples.”</a:t>
            </a:r>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16</a:t>
            </a:fld>
            <a:endParaRPr lang="en-US"/>
          </a:p>
        </p:txBody>
      </p:sp>
    </p:spTree>
    <p:extLst>
      <p:ext uri="{BB962C8B-B14F-4D97-AF65-F5344CB8AC3E}">
        <p14:creationId xmlns:p14="http://schemas.microsoft.com/office/powerpoint/2010/main" val="1953996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Eric said, “It comes as a surprise to me that this is not a mandatory class</a:t>
            </a:r>
            <a:r>
              <a:rPr lang="en-US" sz="1200" b="0" i="0" u="none" strike="noStrike" kern="1200" baseline="0" dirty="0" smtClean="0">
                <a:solidFill>
                  <a:schemeClr val="tx1"/>
                </a:solidFill>
                <a:effectLst/>
                <a:latin typeface="+mn-lt"/>
                <a:ea typeface="+mn-ea"/>
                <a:cs typeface="+mn-cs"/>
              </a:rPr>
              <a:t> or even that most people aren’t even offered a chance to take linguistics.” </a:t>
            </a:r>
            <a:r>
              <a:rPr lang="en-US" sz="1200" b="0" i="0" u="none" strike="noStrike" kern="1200" dirty="0" smtClean="0">
                <a:solidFill>
                  <a:schemeClr val="tx1"/>
                </a:solidFill>
                <a:effectLst/>
                <a:latin typeface="+mn-lt"/>
                <a:ea typeface="+mn-ea"/>
                <a:cs typeface="+mn-cs"/>
              </a:rPr>
              <a:t>Valentin </a:t>
            </a:r>
            <a:r>
              <a:rPr lang="en-US" sz="1200" b="0" i="0" u="none" strike="noStrike" kern="1200" dirty="0">
                <a:solidFill>
                  <a:schemeClr val="tx1"/>
                </a:solidFill>
                <a:effectLst/>
                <a:latin typeface="+mn-lt"/>
                <a:ea typeface="+mn-ea"/>
                <a:cs typeface="+mn-cs"/>
              </a:rPr>
              <a:t>said: “Linguistics has made me more interested in learning new languages and has also made it easier than before. Language is so important because it’s like a key to the world. Everybody should know about linguistics, and I for myself, cannot get enough of it.”</a:t>
            </a:r>
          </a:p>
          <a:p>
            <a:pPr rtl="0"/>
            <a:endParaRPr lang="en-US" sz="1200" b="0" i="0" u="none" strike="noStrike" kern="1200" dirty="0">
              <a:solidFill>
                <a:schemeClr val="tx1"/>
              </a:solidFill>
              <a:effectLst/>
              <a:latin typeface="+mn-lt"/>
              <a:ea typeface="+mn-ea"/>
              <a:cs typeface="+mn-cs"/>
            </a:endParaRPr>
          </a:p>
          <a:p>
            <a:pPr rtl="0"/>
            <a:r>
              <a:rPr lang="en-US" b="0" dirty="0">
                <a:effectLst/>
              </a:rPr>
              <a:t/>
            </a:r>
            <a:br>
              <a:rPr lang="en-US" b="0" dirty="0">
                <a:effectLst/>
              </a:rPr>
            </a:br>
            <a:endParaRPr lang="en-US" dirty="0"/>
          </a:p>
          <a:p>
            <a:pPr rtl="0"/>
            <a:r>
              <a:rPr lang="en-US" sz="1200" b="0" i="0" u="none" strike="noStrike" kern="1200" dirty="0">
                <a:solidFill>
                  <a:schemeClr val="tx1"/>
                </a:solidFill>
                <a:effectLst/>
                <a:latin typeface="+mn-lt"/>
                <a:ea typeface="+mn-ea"/>
                <a:cs typeface="+mn-cs"/>
              </a:rPr>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 </a:t>
            </a: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17</a:t>
            </a:fld>
            <a:endParaRPr lang="en-US"/>
          </a:p>
        </p:txBody>
      </p:sp>
    </p:spTree>
    <p:extLst>
      <p:ext uri="{BB962C8B-B14F-4D97-AF65-F5344CB8AC3E}">
        <p14:creationId xmlns:p14="http://schemas.microsoft.com/office/powerpoint/2010/main" val="4291179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As we all know here, </a:t>
            </a:r>
            <a:r>
              <a:rPr lang="en-US" sz="1200" b="0" i="0" u="none" strike="noStrike" kern="1200" dirty="0">
                <a:solidFill>
                  <a:schemeClr val="tx1"/>
                </a:solidFill>
                <a:effectLst/>
                <a:latin typeface="+mn-lt"/>
                <a:ea typeface="+mn-ea"/>
                <a:cs typeface="+mn-cs"/>
              </a:rPr>
              <a:t>Richard Larson has established an LSA Committee on the creation of an Advanced Placement Linguistics course. The goal is to develop a curriculum and an exam in the next five to seven years and to get an</a:t>
            </a:r>
            <a:r>
              <a:rPr lang="en-US" sz="1200" b="0" i="0" u="none" strike="noStrike" kern="1200" baseline="0" dirty="0">
                <a:solidFill>
                  <a:schemeClr val="tx1"/>
                </a:solidFill>
                <a:effectLst/>
                <a:latin typeface="+mn-lt"/>
                <a:ea typeface="+mn-ea"/>
                <a:cs typeface="+mn-cs"/>
              </a:rPr>
              <a:t> initial </a:t>
            </a:r>
            <a:r>
              <a:rPr lang="en-US" sz="1200" b="0" i="0" u="none" strike="noStrike" kern="1200" dirty="0">
                <a:solidFill>
                  <a:schemeClr val="tx1"/>
                </a:solidFill>
                <a:effectLst/>
                <a:latin typeface="+mn-lt"/>
                <a:ea typeface="+mn-ea"/>
                <a:cs typeface="+mn-cs"/>
              </a:rPr>
              <a:t>250 high schools on board to offer the course. This class has the potential to open up the world of linguistics to thousands of students in high school.</a:t>
            </a:r>
            <a:endParaRPr lang="en-US" b="0" dirty="0">
              <a:effectLst/>
            </a:endParaRPr>
          </a:p>
          <a:p>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18</a:t>
            </a:fld>
            <a:endParaRPr lang="en-US"/>
          </a:p>
        </p:txBody>
      </p:sp>
    </p:spTree>
    <p:extLst>
      <p:ext uri="{BB962C8B-B14F-4D97-AF65-F5344CB8AC3E}">
        <p14:creationId xmlns:p14="http://schemas.microsoft.com/office/powerpoint/2010/main" val="211988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My current position in Milwaukee Public Schools is as the Telepresence Teacher </a:t>
            </a:r>
            <a:r>
              <a:rPr lang="en-US" sz="1200" b="0" i="0" u="none" strike="noStrike" kern="1200" dirty="0" smtClean="0">
                <a:solidFill>
                  <a:schemeClr val="tx1"/>
                </a:solidFill>
                <a:effectLst/>
                <a:latin typeface="+mn-lt"/>
                <a:ea typeface="+mn-ea"/>
                <a:cs typeface="+mn-cs"/>
              </a:rPr>
              <a:t>Leader in the Department</a:t>
            </a:r>
            <a:r>
              <a:rPr lang="en-US" sz="1200" b="0" i="0" u="none" strike="noStrike" kern="1200" baseline="0" dirty="0" smtClean="0">
                <a:solidFill>
                  <a:schemeClr val="tx1"/>
                </a:solidFill>
                <a:effectLst/>
                <a:latin typeface="+mn-lt"/>
                <a:ea typeface="+mn-ea"/>
                <a:cs typeface="+mn-cs"/>
              </a:rPr>
              <a:t> of Innovation</a:t>
            </a:r>
            <a:r>
              <a:rPr lang="en-US" sz="1200" b="0" i="0" u="none" strike="noStrike" kern="1200" dirty="0" smtClean="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 </a:t>
            </a:r>
          </a:p>
          <a:p>
            <a:pPr rtl="0"/>
            <a:r>
              <a:rPr lang="en-US" sz="1200" b="0" i="0" u="none" strike="noStrike" kern="1200" dirty="0" smtClean="0">
                <a:solidFill>
                  <a:schemeClr val="tx1"/>
                </a:solidFill>
                <a:effectLst/>
                <a:latin typeface="+mn-lt"/>
                <a:ea typeface="+mn-ea"/>
                <a:cs typeface="+mn-cs"/>
              </a:rPr>
              <a:t>Last year second semester I taught Linguistics through telepresence</a:t>
            </a:r>
            <a:r>
              <a:rPr lang="en-US" sz="1200" b="0" i="0" u="none" strike="noStrike" kern="1200" baseline="0" dirty="0" smtClean="0">
                <a:solidFill>
                  <a:schemeClr val="tx1"/>
                </a:solidFill>
                <a:effectLst/>
                <a:latin typeface="+mn-lt"/>
                <a:ea typeface="+mn-ea"/>
                <a:cs typeface="+mn-cs"/>
              </a:rPr>
              <a:t> to 24 students at two high schools in Milwaukee and I am scheduled to do the same this school year, supporting district goals aligned to Equity and Culturally Responsive Teaching.</a:t>
            </a:r>
            <a:endParaRPr lang="en-US" b="0" dirty="0">
              <a:effectLst/>
            </a:endParaRPr>
          </a:p>
          <a:p>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19</a:t>
            </a:fld>
            <a:endParaRPr lang="en-US"/>
          </a:p>
        </p:txBody>
      </p:sp>
    </p:spTree>
    <p:extLst>
      <p:ext uri="{BB962C8B-B14F-4D97-AF65-F5344CB8AC3E}">
        <p14:creationId xmlns:p14="http://schemas.microsoft.com/office/powerpoint/2010/main" val="718024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Since </a:t>
            </a:r>
            <a:r>
              <a:rPr lang="en-US" sz="1200" b="0" i="0" u="none" strike="noStrike" kern="1200" dirty="0" smtClean="0">
                <a:solidFill>
                  <a:schemeClr val="tx1"/>
                </a:solidFill>
                <a:effectLst/>
                <a:latin typeface="+mn-lt"/>
                <a:ea typeface="+mn-ea"/>
                <a:cs typeface="+mn-cs"/>
              </a:rPr>
              <a:t>the 2010-2011 school year, </a:t>
            </a:r>
            <a:r>
              <a:rPr lang="en-US" sz="1200" b="0" i="0" u="none" strike="noStrike" kern="1200" dirty="0">
                <a:solidFill>
                  <a:schemeClr val="tx1"/>
                </a:solidFill>
                <a:effectLst/>
                <a:latin typeface="+mn-lt"/>
                <a:ea typeface="+mn-ea"/>
                <a:cs typeface="+mn-cs"/>
              </a:rPr>
              <a:t>I have taught </a:t>
            </a:r>
            <a:r>
              <a:rPr lang="en-US" sz="1200" b="0" i="0" u="none" strike="noStrike" kern="1200" dirty="0" smtClean="0">
                <a:solidFill>
                  <a:schemeClr val="tx1"/>
                </a:solidFill>
                <a:effectLst/>
                <a:latin typeface="+mn-lt"/>
                <a:ea typeface="+mn-ea"/>
                <a:cs typeface="+mn-cs"/>
              </a:rPr>
              <a:t>221 students in seven sections of tenth </a:t>
            </a:r>
            <a:r>
              <a:rPr lang="en-US" sz="1200" b="0" i="0" u="none" strike="noStrike" kern="1200" dirty="0">
                <a:solidFill>
                  <a:schemeClr val="tx1"/>
                </a:solidFill>
                <a:effectLst/>
                <a:latin typeface="+mn-lt"/>
                <a:ea typeface="+mn-ea"/>
                <a:cs typeface="+mn-cs"/>
              </a:rPr>
              <a:t>through twelfth graders</a:t>
            </a:r>
            <a:r>
              <a:rPr lang="en-US" sz="1200" b="0" i="0" u="none" strike="noStrike" kern="1200" baseline="0" dirty="0">
                <a:solidFill>
                  <a:schemeClr val="tx1"/>
                </a:solidFill>
                <a:effectLst/>
                <a:latin typeface="+mn-lt"/>
                <a:ea typeface="+mn-ea"/>
                <a:cs typeface="+mn-cs"/>
              </a:rPr>
              <a:t> in </a:t>
            </a:r>
            <a:r>
              <a:rPr lang="en-US" sz="1200" b="0" i="0" u="none" strike="noStrike" kern="1200" baseline="0" dirty="0" smtClean="0">
                <a:solidFill>
                  <a:schemeClr val="tx1"/>
                </a:solidFill>
                <a:effectLst/>
                <a:latin typeface="+mn-lt"/>
                <a:ea typeface="+mn-ea"/>
                <a:cs typeface="+mn-cs"/>
              </a:rPr>
              <a:t>my semester-long, introductory </a:t>
            </a:r>
            <a:r>
              <a:rPr lang="en-US" sz="1200" b="0" i="0" u="none" strike="noStrike" kern="1200" baseline="0" dirty="0">
                <a:solidFill>
                  <a:schemeClr val="tx1"/>
                </a:solidFill>
                <a:effectLst/>
                <a:latin typeface="+mn-lt"/>
                <a:ea typeface="+mn-ea"/>
                <a:cs typeface="+mn-cs"/>
              </a:rPr>
              <a:t>high school Linguistics </a:t>
            </a:r>
            <a:r>
              <a:rPr lang="en-US" sz="1200" b="0" i="0" u="none" strike="noStrike" kern="1200" baseline="0" dirty="0" smtClean="0">
                <a:solidFill>
                  <a:schemeClr val="tx1"/>
                </a:solidFill>
                <a:effectLst/>
                <a:latin typeface="+mn-lt"/>
                <a:ea typeface="+mn-ea"/>
                <a:cs typeface="+mn-cs"/>
              </a:rPr>
              <a:t>classes in Milwaukee, Wisconsin. </a:t>
            </a:r>
            <a:endParaRPr lang="en-US" sz="1200" b="0" i="0" u="none" strike="noStrike" kern="1200" baseline="0" dirty="0">
              <a:solidFill>
                <a:schemeClr val="tx1"/>
              </a:solidFill>
              <a:effectLst/>
              <a:latin typeface="+mn-lt"/>
              <a:ea typeface="+mn-ea"/>
              <a:cs typeface="+mn-cs"/>
            </a:endParaRPr>
          </a:p>
          <a:p>
            <a:pPr rtl="0"/>
            <a:endParaRPr lang="en-US" sz="1200" b="0" i="0" u="none" strike="noStrike" kern="1200" baseline="0" dirty="0">
              <a:solidFill>
                <a:schemeClr val="tx1"/>
              </a:solidFill>
              <a:effectLst/>
              <a:latin typeface="+mn-lt"/>
              <a:ea typeface="+mn-ea"/>
              <a:cs typeface="+mn-cs"/>
            </a:endParaRPr>
          </a:p>
          <a:p>
            <a:pPr rtl="0"/>
            <a:r>
              <a:rPr lang="en-US" sz="1200" b="0" i="0" u="none" strike="noStrike" kern="1200" baseline="0" dirty="0">
                <a:solidFill>
                  <a:schemeClr val="tx1"/>
                </a:solidFill>
                <a:effectLst/>
                <a:latin typeface="+mn-lt"/>
                <a:ea typeface="+mn-ea"/>
                <a:cs typeface="+mn-cs"/>
              </a:rPr>
              <a:t>In this presentation, I will summarize the process of getting the course approved, topics I have covered in the class, resources I have used, things that have gone well with the program, things that haven’t, and what is happening moving forward.</a:t>
            </a:r>
            <a:r>
              <a:rPr lang="en-US" b="0" dirty="0">
                <a:effectLst/>
              </a:rPr>
              <a:t/>
            </a:r>
            <a:br>
              <a:rPr lang="en-US" b="0" dirty="0">
                <a:effectLst/>
              </a:rPr>
            </a:br>
            <a:r>
              <a:rPr lang="en-US" b="0" dirty="0">
                <a:effectLst/>
              </a:rPr>
              <a:t/>
            </a:r>
            <a:br>
              <a:rPr lang="en-US" b="0" dirty="0">
                <a:effectLst/>
              </a:rPr>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2</a:t>
            </a:fld>
            <a:endParaRPr lang="en-US"/>
          </a:p>
        </p:txBody>
      </p:sp>
    </p:spTree>
    <p:extLst>
      <p:ext uri="{BB962C8B-B14F-4D97-AF65-F5344CB8AC3E}">
        <p14:creationId xmlns:p14="http://schemas.microsoft.com/office/powerpoint/2010/main" val="1417520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Now more than ever, it is clear that we need to help students to understand and respect the nuances of language, to help them to pay </a:t>
            </a:r>
            <a:r>
              <a:rPr lang="en-US" sz="1200" b="0" i="0" u="none" strike="noStrike" kern="1200" dirty="0" smtClean="0">
                <a:solidFill>
                  <a:schemeClr val="tx1"/>
                </a:solidFill>
                <a:effectLst/>
                <a:latin typeface="+mn-lt"/>
                <a:ea typeface="+mn-ea"/>
                <a:cs typeface="+mn-cs"/>
              </a:rPr>
              <a:t>attention, to </a:t>
            </a:r>
            <a:r>
              <a:rPr lang="en-US" sz="1200" b="0" i="0" u="none" strike="noStrike" kern="1200" dirty="0">
                <a:solidFill>
                  <a:schemeClr val="tx1"/>
                </a:solidFill>
                <a:effectLst/>
                <a:latin typeface="+mn-lt"/>
                <a:ea typeface="+mn-ea"/>
                <a:cs typeface="+mn-cs"/>
              </a:rPr>
              <a:t>ask “Why?,” to facilitate civil debate and mutual understanding.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In conclusion, a student once told me that “This class opened my ears.”</a:t>
            </a:r>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20</a:t>
            </a:fld>
            <a:endParaRPr lang="en-US"/>
          </a:p>
        </p:txBody>
      </p:sp>
    </p:spTree>
    <p:extLst>
      <p:ext uri="{BB962C8B-B14F-4D97-AF65-F5344CB8AC3E}">
        <p14:creationId xmlns:p14="http://schemas.microsoft.com/office/powerpoint/2010/main" val="3626513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en-US" smtClean="0"/>
              <a:t>©2015 Milwaukee Public Schools</a:t>
            </a:r>
            <a:endParaRPr lang="en-US"/>
          </a:p>
        </p:txBody>
      </p:sp>
      <p:sp>
        <p:nvSpPr>
          <p:cNvPr id="5" name="Slide Number Placeholder 4"/>
          <p:cNvSpPr>
            <a:spLocks noGrp="1"/>
          </p:cNvSpPr>
          <p:nvPr>
            <p:ph type="sldNum" sz="quarter" idx="11"/>
          </p:nvPr>
        </p:nvSpPr>
        <p:spPr/>
        <p:txBody>
          <a:bodyPr/>
          <a:lstStyle/>
          <a:p>
            <a:fld id="{826B1B7A-1E3B-7545-8989-5D876738986C}" type="slidenum">
              <a:rPr lang="en-US" smtClean="0"/>
              <a:t>21</a:t>
            </a:fld>
            <a:endParaRPr lang="en-US"/>
          </a:p>
        </p:txBody>
      </p:sp>
    </p:spTree>
    <p:extLst>
      <p:ext uri="{BB962C8B-B14F-4D97-AF65-F5344CB8AC3E}">
        <p14:creationId xmlns:p14="http://schemas.microsoft.com/office/powerpoint/2010/main" val="4208220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smtClean="0"/>
              <a:t>©2015 Milwaukee Public Schools</a:t>
            </a:r>
            <a:endParaRPr lang="en-US"/>
          </a:p>
        </p:txBody>
      </p:sp>
      <p:sp>
        <p:nvSpPr>
          <p:cNvPr id="5" name="Slide Number Placeholder 4"/>
          <p:cNvSpPr>
            <a:spLocks noGrp="1"/>
          </p:cNvSpPr>
          <p:nvPr>
            <p:ph type="sldNum" sz="quarter" idx="11"/>
          </p:nvPr>
        </p:nvSpPr>
        <p:spPr/>
        <p:txBody>
          <a:bodyPr/>
          <a:lstStyle/>
          <a:p>
            <a:fld id="{826B1B7A-1E3B-7545-8989-5D876738986C}" type="slidenum">
              <a:rPr lang="en-US" smtClean="0"/>
              <a:t>22</a:t>
            </a:fld>
            <a:endParaRPr lang="en-US"/>
          </a:p>
        </p:txBody>
      </p:sp>
    </p:spTree>
    <p:extLst>
      <p:ext uri="{BB962C8B-B14F-4D97-AF65-F5344CB8AC3E}">
        <p14:creationId xmlns:p14="http://schemas.microsoft.com/office/powerpoint/2010/main" val="287062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2009, I designed </a:t>
            </a:r>
            <a:r>
              <a:rPr lang="en-US" sz="1200" b="0" i="0" u="none" strike="noStrike" kern="1200" dirty="0" smtClean="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class for my Master’s degree in English with a focus</a:t>
            </a:r>
            <a:r>
              <a:rPr lang="en-US" sz="1200" b="0" i="0" u="none" strike="noStrike" kern="1200" baseline="0" dirty="0">
                <a:solidFill>
                  <a:schemeClr val="tx1"/>
                </a:solidFill>
                <a:effectLst/>
                <a:latin typeface="+mn-lt"/>
                <a:ea typeface="+mn-ea"/>
                <a:cs typeface="+mn-cs"/>
              </a:rPr>
              <a:t> on Language and Linguistics at </a:t>
            </a:r>
            <a:r>
              <a:rPr lang="en-US" sz="1200" b="0" i="0" u="none" strike="noStrike" kern="1200" baseline="0" dirty="0" smtClean="0">
                <a:solidFill>
                  <a:schemeClr val="tx1"/>
                </a:solidFill>
                <a:effectLst/>
                <a:latin typeface="+mn-lt"/>
                <a:ea typeface="+mn-ea"/>
                <a:cs typeface="+mn-cs"/>
              </a:rPr>
              <a:t>University of Wisconsin - Milwaukee</a:t>
            </a:r>
            <a:r>
              <a:rPr lang="en-US" sz="1200" b="0" i="0" u="none" strike="noStrike" kern="1200" baseline="0" dirty="0">
                <a:solidFill>
                  <a:schemeClr val="tx1"/>
                </a:solidFill>
                <a:effectLst/>
                <a:latin typeface="+mn-lt"/>
                <a:ea typeface="+mn-ea"/>
                <a:cs typeface="+mn-cs"/>
              </a:rPr>
              <a:t>. I then worked with the Milwaukee Public School’s English Language Arts curriculum specialist to write the course code approval document. The course was approved by the School Board in January 2010 – I started teaching the class the following school year.</a:t>
            </a:r>
            <a:endParaRPr lang="en-US" b="0" dirty="0">
              <a:effectLst/>
            </a:endParaRPr>
          </a:p>
          <a:p>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3</a:t>
            </a:fld>
            <a:endParaRPr lang="en-US"/>
          </a:p>
        </p:txBody>
      </p:sp>
    </p:spTree>
    <p:extLst>
      <p:ext uri="{BB962C8B-B14F-4D97-AF65-F5344CB8AC3E}">
        <p14:creationId xmlns:p14="http://schemas.microsoft.com/office/powerpoint/2010/main" val="4115424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 taught high school English at the Milwaukee School of Languages </a:t>
            </a:r>
            <a:r>
              <a:rPr lang="en-US" sz="1200" b="0" i="0" u="none" strike="noStrike" kern="1200" dirty="0" smtClean="0">
                <a:solidFill>
                  <a:schemeClr val="tx1"/>
                </a:solidFill>
                <a:effectLst/>
                <a:latin typeface="+mn-lt"/>
                <a:ea typeface="+mn-ea"/>
                <a:cs typeface="+mn-cs"/>
              </a:rPr>
              <a:t>from 2003-2016. </a:t>
            </a:r>
            <a:r>
              <a:rPr lang="en-US" sz="1200" b="0" i="0" u="none" strike="noStrike" kern="1200" dirty="0">
                <a:solidFill>
                  <a:schemeClr val="tx1"/>
                </a:solidFill>
                <a:effectLst/>
                <a:latin typeface="+mn-lt"/>
                <a:ea typeface="+mn-ea"/>
                <a:cs typeface="+mn-cs"/>
              </a:rPr>
              <a:t>The school is a</a:t>
            </a:r>
            <a:r>
              <a:rPr lang="en-US" sz="1200" b="0" i="0" u="none" strike="noStrike" kern="1200" baseline="0" dirty="0">
                <a:solidFill>
                  <a:schemeClr val="tx1"/>
                </a:solidFill>
                <a:effectLst/>
                <a:latin typeface="+mn-lt"/>
                <a:ea typeface="+mn-ea"/>
                <a:cs typeface="+mn-cs"/>
              </a:rPr>
              <a:t> public,</a:t>
            </a:r>
            <a:r>
              <a:rPr lang="en-US" sz="1200" b="0" i="0" u="none" strike="noStrike" kern="1200" dirty="0">
                <a:solidFill>
                  <a:schemeClr val="tx1"/>
                </a:solidFill>
                <a:effectLst/>
                <a:latin typeface="+mn-lt"/>
                <a:ea typeface="+mn-ea"/>
                <a:cs typeface="+mn-cs"/>
              </a:rPr>
              <a:t> urban 6-12th grade language immersion school. It is ethnically, economically, and linguistically diverse. More than half of the students have studied a second language formally since they entered school at age four and the rest started at age 11 or 12.</a:t>
            </a: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4</a:t>
            </a:fld>
            <a:endParaRPr lang="en-US"/>
          </a:p>
        </p:txBody>
      </p:sp>
    </p:spTree>
    <p:extLst>
      <p:ext uri="{BB962C8B-B14F-4D97-AF65-F5344CB8AC3E}">
        <p14:creationId xmlns:p14="http://schemas.microsoft.com/office/powerpoint/2010/main" val="3463248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My </a:t>
            </a:r>
            <a:r>
              <a:rPr lang="en-US" sz="1200" b="0" i="0" u="none" strike="noStrike" kern="1200" dirty="0">
                <a:solidFill>
                  <a:schemeClr val="tx1"/>
                </a:solidFill>
                <a:effectLst/>
                <a:latin typeface="+mn-lt"/>
                <a:ea typeface="+mn-ea"/>
                <a:cs typeface="+mn-cs"/>
              </a:rPr>
              <a:t>goal </a:t>
            </a:r>
            <a:r>
              <a:rPr lang="en-US" sz="1200" b="0" i="0" u="none" strike="noStrike" kern="1200" dirty="0" smtClean="0">
                <a:solidFill>
                  <a:schemeClr val="tx1"/>
                </a:solidFill>
                <a:effectLst/>
                <a:latin typeface="+mn-lt"/>
                <a:ea typeface="+mn-ea"/>
                <a:cs typeface="+mn-cs"/>
              </a:rPr>
              <a:t>ten years </a:t>
            </a:r>
            <a:r>
              <a:rPr lang="en-US" sz="1200" b="0" i="0" u="none" strike="noStrike" kern="1200" dirty="0">
                <a:solidFill>
                  <a:schemeClr val="tx1"/>
                </a:solidFill>
                <a:effectLst/>
                <a:latin typeface="+mn-lt"/>
                <a:ea typeface="+mn-ea"/>
                <a:cs typeface="+mn-cs"/>
              </a:rPr>
              <a:t>ago became to teach my students about what linguists study. When I was in grad school, I would share what I was </a:t>
            </a:r>
            <a:r>
              <a:rPr lang="en-US" sz="1200" b="0" i="0" u="none" strike="noStrike" kern="1200" dirty="0" smtClean="0">
                <a:solidFill>
                  <a:schemeClr val="tx1"/>
                </a:solidFill>
                <a:effectLst/>
                <a:latin typeface="+mn-lt"/>
                <a:ea typeface="+mn-ea"/>
                <a:cs typeface="+mn-cs"/>
              </a:rPr>
              <a:t>learning about </a:t>
            </a:r>
            <a:r>
              <a:rPr lang="en-US" sz="1200" b="0" i="0" u="none" strike="noStrike" kern="1200" dirty="0">
                <a:solidFill>
                  <a:schemeClr val="tx1"/>
                </a:solidFill>
                <a:effectLst/>
                <a:latin typeface="+mn-lt"/>
                <a:ea typeface="+mn-ea"/>
                <a:cs typeface="+mn-cs"/>
              </a:rPr>
              <a:t>linguistics with my students and they were enthusiastic, saying, “Why can’t we study stuff like this in school?” </a:t>
            </a:r>
            <a:r>
              <a:rPr lang="en-US" sz="1200" b="0" i="0" u="none" strike="noStrike" kern="1200" dirty="0" smtClean="0">
                <a:solidFill>
                  <a:schemeClr val="tx1"/>
                </a:solidFill>
                <a:effectLst/>
                <a:latin typeface="+mn-lt"/>
                <a:ea typeface="+mn-ea"/>
                <a:cs typeface="+mn-cs"/>
              </a:rPr>
              <a:t>And,</a:t>
            </a:r>
            <a:r>
              <a:rPr lang="en-US" sz="1200" b="0" i="0" u="none" strike="noStrike" kern="1200" baseline="0" dirty="0" smtClean="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why not</a:t>
            </a:r>
            <a:r>
              <a:rPr lang="en-US" sz="1200" b="0" i="0" u="none" strike="noStrike" kern="1200" baseline="0" dirty="0" smtClean="0">
                <a:solidFill>
                  <a:schemeClr val="tx1"/>
                </a:solidFill>
                <a:effectLst/>
                <a:latin typeface="+mn-lt"/>
                <a:ea typeface="+mn-ea"/>
                <a:cs typeface="+mn-cs"/>
              </a:rPr>
              <a:t>? Of course they could!</a:t>
            </a:r>
            <a:endParaRPr lang="en-US" sz="1200" b="0" i="0"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major units of study in the course</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have been an introduction to linguistics, the topic of endangered languages, phonetics, morphology, language acquisition, sociolinguistics, and the history of English.</a:t>
            </a:r>
            <a:endParaRPr lang="en-US" b="0" dirty="0">
              <a:effectLst/>
            </a:endParaRPr>
          </a:p>
          <a:p>
            <a:pPr rtl="0"/>
            <a:endParaRPr lang="en-US" b="0" dirty="0">
              <a:effectLst/>
            </a:endParaRPr>
          </a:p>
          <a:p>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5</a:t>
            </a:fld>
            <a:endParaRPr lang="en-US"/>
          </a:p>
        </p:txBody>
      </p:sp>
    </p:spTree>
    <p:extLst>
      <p:ext uri="{BB962C8B-B14F-4D97-AF65-F5344CB8AC3E}">
        <p14:creationId xmlns:p14="http://schemas.microsoft.com/office/powerpoint/2010/main" val="507958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My hook for the class on Day One is teaching students to write in the International Phonetic Alphabet. We discuss prescriptivism and descriptivism</a:t>
            </a:r>
            <a:r>
              <a:rPr lang="en-US" sz="1200" b="0" i="0" u="none" strike="noStrike" kern="1200" baseline="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address myths about language. We talk daily about what we observe about language ourselves. We discuss body language, sign language, and animal communication. </a:t>
            </a:r>
            <a:endParaRPr lang="en-US" b="0" dirty="0">
              <a:effectLst/>
            </a:endParaRPr>
          </a:p>
          <a:p>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6</a:t>
            </a:fld>
            <a:endParaRPr lang="en-US"/>
          </a:p>
        </p:txBody>
      </p:sp>
    </p:spTree>
    <p:extLst>
      <p:ext uri="{BB962C8B-B14F-4D97-AF65-F5344CB8AC3E}">
        <p14:creationId xmlns:p14="http://schemas.microsoft.com/office/powerpoint/2010/main" val="877500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break down words into their morphemes.</a:t>
            </a:r>
            <a:r>
              <a:rPr lang="en-US" baseline="0" dirty="0"/>
              <a:t> We analyze data sets from past North American Computational Linguistics Olympiads. We study vocal anatomy and practice with the University of Iowa Phonetics website.</a:t>
            </a: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7</a:t>
            </a:fld>
            <a:endParaRPr lang="en-US"/>
          </a:p>
        </p:txBody>
      </p:sp>
    </p:spTree>
    <p:extLst>
      <p:ext uri="{BB962C8B-B14F-4D97-AF65-F5344CB8AC3E}">
        <p14:creationId xmlns:p14="http://schemas.microsoft.com/office/powerpoint/2010/main" val="4020111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write about</a:t>
            </a:r>
            <a:r>
              <a:rPr lang="en-US" sz="1200" b="0" i="0" u="none" strike="noStrike" kern="1200" baseline="0" dirty="0">
                <a:solidFill>
                  <a:schemeClr val="tx1"/>
                </a:solidFill>
                <a:effectLst/>
                <a:latin typeface="+mn-lt"/>
                <a:ea typeface="+mn-ea"/>
                <a:cs typeface="+mn-cs"/>
              </a:rPr>
              <a:t> our own</a:t>
            </a:r>
            <a:r>
              <a:rPr lang="en-US" sz="1200" b="0" i="0" u="none" strike="noStrike" kern="1200" dirty="0">
                <a:solidFill>
                  <a:schemeClr val="tx1"/>
                </a:solidFill>
                <a:effectLst/>
                <a:latin typeface="+mn-lt"/>
                <a:ea typeface="+mn-ea"/>
                <a:cs typeface="+mn-cs"/>
              </a:rPr>
              <a:t> observation of the language of a child under age four. We conduct surveys of people’s perceptions of different dialects, study regional dialects, genderlects, and talk about slang, jargon, taboo, and euphemisms. We contrast varieties of British and American English. We study etymology. We complete exercises on language change. We vote for our own Word of the Year.</a:t>
            </a:r>
            <a:endParaRPr lang="en-US" b="0" dirty="0">
              <a:effectLst/>
            </a:endParaRPr>
          </a:p>
          <a:p>
            <a:r>
              <a:rPr lang="en-US" dirty="0"/>
              <a:t/>
            </a:r>
            <a:br>
              <a:rPr lang="en-US" dirty="0"/>
            </a:b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8</a:t>
            </a:fld>
            <a:endParaRPr lang="en-US"/>
          </a:p>
        </p:txBody>
      </p:sp>
    </p:spTree>
    <p:extLst>
      <p:ext uri="{BB962C8B-B14F-4D97-AF65-F5344CB8AC3E}">
        <p14:creationId xmlns:p14="http://schemas.microsoft.com/office/powerpoint/2010/main" val="415263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Because</a:t>
            </a:r>
            <a:r>
              <a:rPr lang="en-US" sz="1200" b="0" i="0" u="none" strike="noStrike" kern="1200" baseline="0" dirty="0">
                <a:solidFill>
                  <a:schemeClr val="tx1"/>
                </a:solidFill>
                <a:effectLst/>
                <a:latin typeface="+mn-lt"/>
                <a:ea typeface="+mn-ea"/>
                <a:cs typeface="+mn-cs"/>
              </a:rPr>
              <a:t> a high school level textbook does not yet exist, </a:t>
            </a:r>
            <a:r>
              <a:rPr lang="en-US" sz="1200" b="0" i="0" u="none" strike="noStrike" kern="1200" dirty="0">
                <a:solidFill>
                  <a:schemeClr val="tx1"/>
                </a:solidFill>
                <a:effectLst/>
                <a:latin typeface="+mn-lt"/>
                <a:ea typeface="+mn-ea"/>
                <a:cs typeface="+mn-cs"/>
              </a:rPr>
              <a:t>I use the Power Points that accompanied the eighth edition to </a:t>
            </a:r>
            <a:r>
              <a:rPr lang="en-US" sz="1200" b="0" i="0" u="none" strike="noStrike" kern="1200" dirty="0" err="1">
                <a:solidFill>
                  <a:schemeClr val="tx1"/>
                </a:solidFill>
                <a:effectLst/>
                <a:latin typeface="+mn-lt"/>
                <a:ea typeface="+mn-ea"/>
                <a:cs typeface="+mn-cs"/>
              </a:rPr>
              <a:t>Fromkin</a:t>
            </a:r>
            <a:r>
              <a:rPr lang="en-US" sz="1200" b="0" i="0" u="none" strike="noStrike" kern="1200" dirty="0">
                <a:solidFill>
                  <a:schemeClr val="tx1"/>
                </a:solidFill>
                <a:effectLst/>
                <a:latin typeface="+mn-lt"/>
                <a:ea typeface="+mn-ea"/>
                <a:cs typeface="+mn-cs"/>
              </a:rPr>
              <a:t>, Rodman, and </a:t>
            </a:r>
            <a:r>
              <a:rPr lang="en-US" sz="1200" b="0" i="0" u="none" strike="noStrike" kern="1200" dirty="0" err="1">
                <a:solidFill>
                  <a:schemeClr val="tx1"/>
                </a:solidFill>
                <a:effectLst/>
                <a:latin typeface="+mn-lt"/>
                <a:ea typeface="+mn-ea"/>
                <a:cs typeface="+mn-cs"/>
              </a:rPr>
              <a:t>Hyam’s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An Introduction to Language</a:t>
            </a:r>
            <a:r>
              <a:rPr lang="en-US" sz="1200" b="0" i="0" u="none" strike="noStrike" kern="1200" dirty="0">
                <a:solidFill>
                  <a:schemeClr val="tx1"/>
                </a:solidFill>
                <a:effectLst/>
                <a:latin typeface="+mn-lt"/>
                <a:ea typeface="+mn-ea"/>
                <a:cs typeface="+mn-cs"/>
              </a:rPr>
              <a:t>, excerpts from Denham</a:t>
            </a:r>
            <a:r>
              <a:rPr lang="en-US" sz="1200" b="0" i="0" u="none" strike="noStrike" kern="1200" baseline="0" dirty="0">
                <a:solidFill>
                  <a:schemeClr val="tx1"/>
                </a:solidFill>
                <a:effectLst/>
                <a:latin typeface="+mn-lt"/>
                <a:ea typeface="+mn-ea"/>
                <a:cs typeface="+mn-cs"/>
              </a:rPr>
              <a:t> and </a:t>
            </a:r>
            <a:r>
              <a:rPr lang="en-US" sz="1200" b="0" i="0" u="none" strike="noStrike" kern="1200" baseline="0" dirty="0" err="1">
                <a:solidFill>
                  <a:schemeClr val="tx1"/>
                </a:solidFill>
                <a:effectLst/>
                <a:latin typeface="+mn-lt"/>
                <a:ea typeface="+mn-ea"/>
                <a:cs typeface="+mn-cs"/>
              </a:rPr>
              <a:t>Lobeck’s</a:t>
            </a:r>
            <a:r>
              <a:rPr lang="en-US" sz="1200" b="0" i="0" u="none" strike="noStrike" kern="1200" baseline="0" dirty="0">
                <a:solidFill>
                  <a:schemeClr val="tx1"/>
                </a:solidFill>
                <a:effectLst/>
                <a:latin typeface="+mn-lt"/>
                <a:ea typeface="+mn-ea"/>
                <a:cs typeface="+mn-cs"/>
              </a:rPr>
              <a:t> </a:t>
            </a:r>
            <a:r>
              <a:rPr lang="en-US" sz="1200" b="0" i="1" u="none" strike="noStrike" kern="1200" baseline="0" dirty="0">
                <a:solidFill>
                  <a:schemeClr val="tx1"/>
                </a:solidFill>
                <a:effectLst/>
                <a:latin typeface="+mn-lt"/>
                <a:ea typeface="+mn-ea"/>
                <a:cs typeface="+mn-cs"/>
              </a:rPr>
              <a:t>Linguistics for Everyone, </a:t>
            </a:r>
            <a:r>
              <a:rPr lang="en-US" sz="1200" b="0" i="0" u="none" strike="noStrike" kern="1200" dirty="0">
                <a:solidFill>
                  <a:schemeClr val="tx1"/>
                </a:solidFill>
                <a:effectLst/>
                <a:latin typeface="+mn-lt"/>
                <a:ea typeface="+mn-ea"/>
                <a:cs typeface="+mn-cs"/>
              </a:rPr>
              <a:t>as well as essays from </a:t>
            </a:r>
            <a:r>
              <a:rPr lang="en-US" sz="1200" b="0" i="1" u="none" strike="noStrike" kern="1200" dirty="0">
                <a:solidFill>
                  <a:schemeClr val="tx1"/>
                </a:solidFill>
                <a:effectLst/>
                <a:latin typeface="+mn-lt"/>
                <a:ea typeface="+mn-ea"/>
                <a:cs typeface="+mn-cs"/>
              </a:rPr>
              <a:t>Language Awareness: Readings for College Writers.</a:t>
            </a:r>
            <a:endParaRPr lang="en-US" dirty="0"/>
          </a:p>
        </p:txBody>
      </p:sp>
      <p:sp>
        <p:nvSpPr>
          <p:cNvPr id="4" name="Footer Placeholder 3"/>
          <p:cNvSpPr>
            <a:spLocks noGrp="1"/>
          </p:cNvSpPr>
          <p:nvPr>
            <p:ph type="ftr" sz="quarter" idx="10"/>
          </p:nvPr>
        </p:nvSpPr>
        <p:spPr/>
        <p:txBody>
          <a:bodyPr/>
          <a:lstStyle/>
          <a:p>
            <a:r>
              <a:rPr lang="en-US"/>
              <a:t>©2015 Milwaukee Public Schools</a:t>
            </a:r>
          </a:p>
        </p:txBody>
      </p:sp>
      <p:sp>
        <p:nvSpPr>
          <p:cNvPr id="5" name="Slide Number Placeholder 4"/>
          <p:cNvSpPr>
            <a:spLocks noGrp="1"/>
          </p:cNvSpPr>
          <p:nvPr>
            <p:ph type="sldNum" sz="quarter" idx="11"/>
          </p:nvPr>
        </p:nvSpPr>
        <p:spPr/>
        <p:txBody>
          <a:bodyPr/>
          <a:lstStyle/>
          <a:p>
            <a:fld id="{826B1B7A-1E3B-7545-8989-5D876738986C}" type="slidenum">
              <a:rPr lang="en-US" smtClean="0"/>
              <a:t>9</a:t>
            </a:fld>
            <a:endParaRPr lang="en-US"/>
          </a:p>
        </p:txBody>
      </p:sp>
    </p:spTree>
    <p:extLst>
      <p:ext uri="{BB962C8B-B14F-4D97-AF65-F5344CB8AC3E}">
        <p14:creationId xmlns:p14="http://schemas.microsoft.com/office/powerpoint/2010/main" val="9503270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5969000"/>
            <a:ext cx="1985787" cy="740859"/>
          </a:xfrm>
          <a:prstGeom prst="rect">
            <a:avLst/>
          </a:prstGeom>
        </p:spPr>
      </p:pic>
      <p:sp>
        <p:nvSpPr>
          <p:cNvPr id="8" name="Footer Placeholder 7"/>
          <p:cNvSpPr>
            <a:spLocks noGrp="1"/>
          </p:cNvSpPr>
          <p:nvPr userDrawn="1"/>
        </p:nvSpPr>
        <p:spPr>
          <a:xfrm>
            <a:off x="5725192" y="6344734"/>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kern="1200"/>
              <a:t>©2015 Milwaukee Public Schools   </a:t>
            </a:r>
            <a:r>
              <a:rPr lang="en-US" sz="800" kern="1200">
                <a:solidFill>
                  <a:schemeClr val="accent1"/>
                </a:solidFill>
              </a:rPr>
              <a:t>•</a:t>
            </a:r>
          </a:p>
        </p:txBody>
      </p:sp>
      <p:sp>
        <p:nvSpPr>
          <p:cNvPr id="9" name="Slide Number Placeholder 11"/>
          <p:cNvSpPr>
            <a:spLocks noGrp="1"/>
          </p:cNvSpPr>
          <p:nvPr userDrawn="1"/>
        </p:nvSpPr>
        <p:spPr>
          <a:xfrm>
            <a:off x="8428163" y="6344734"/>
            <a:ext cx="51263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80A3009-1377-CD4F-B3E6-6B1E259E46A4}" type="slidenum">
              <a:rPr lang="en-US" sz="800" kern="1200" smtClean="0"/>
              <a:t>‹#›</a:t>
            </a:fld>
            <a:endParaRPr lang="en-US" sz="800" kern="1200"/>
          </a:p>
        </p:txBody>
      </p:sp>
      <p:sp>
        <p:nvSpPr>
          <p:cNvPr id="10" name="Rectangle 9"/>
          <p:cNvSpPr/>
          <p:nvPr userDrawn="1"/>
        </p:nvSpPr>
        <p:spPr>
          <a:xfrm flipV="1">
            <a:off x="0" y="2705475"/>
            <a:ext cx="9144000" cy="111998"/>
          </a:xfrm>
          <a:prstGeom prst="rect">
            <a:avLst/>
          </a:prstGeom>
          <a:solidFill>
            <a:srgbClr val="F5C52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stretch>
            <a:fillRect/>
          </a:stretch>
        </p:blipFill>
        <p:spPr>
          <a:xfrm>
            <a:off x="0" y="2817472"/>
            <a:ext cx="9144002" cy="4040527"/>
          </a:xfrm>
          <a:prstGeom prst="rect">
            <a:avLst/>
          </a:prstGeom>
        </p:spPr>
      </p:pic>
      <p:pic>
        <p:nvPicPr>
          <p:cNvPr id="14" name="Picture 13" descr="MPS logo CMYK Horiz_2015+SSS font.ai"/>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37880" y="401921"/>
            <a:ext cx="5486400" cy="2057400"/>
          </a:xfrm>
          <a:prstGeom prst="rect">
            <a:avLst/>
          </a:prstGeom>
        </p:spPr>
      </p:pic>
      <p:sp>
        <p:nvSpPr>
          <p:cNvPr id="2" name="Title 1"/>
          <p:cNvSpPr>
            <a:spLocks noGrp="1"/>
          </p:cNvSpPr>
          <p:nvPr>
            <p:ph type="ctrTitle" hasCustomPrompt="1"/>
          </p:nvPr>
        </p:nvSpPr>
        <p:spPr>
          <a:xfrm>
            <a:off x="668867" y="3057539"/>
            <a:ext cx="7772400" cy="1470025"/>
          </a:xfrm>
          <a:prstGeom prst="rect">
            <a:avLst/>
          </a:prstGeom>
        </p:spPr>
        <p:txBody>
          <a:bodyPr/>
          <a:lstStyle>
            <a:lvl1pPr algn="l">
              <a:defRPr sz="4800" b="1" i="0">
                <a:solidFill>
                  <a:srgbClr val="FFFFFF"/>
                </a:solidFill>
                <a:latin typeface="Helvetica"/>
                <a:cs typeface="Helvetica"/>
              </a:defRPr>
            </a:lvl1pPr>
          </a:lstStyle>
          <a:p>
            <a:r>
              <a:rPr lang="en-US"/>
              <a:t>Title style</a:t>
            </a:r>
          </a:p>
        </p:txBody>
      </p:sp>
      <p:sp>
        <p:nvSpPr>
          <p:cNvPr id="3" name="Subtitle 2"/>
          <p:cNvSpPr>
            <a:spLocks noGrp="1"/>
          </p:cNvSpPr>
          <p:nvPr>
            <p:ph type="subTitle" idx="1" hasCustomPrompt="1"/>
          </p:nvPr>
        </p:nvSpPr>
        <p:spPr>
          <a:xfrm>
            <a:off x="660400" y="4527564"/>
            <a:ext cx="6400800" cy="1752600"/>
          </a:xfrm>
          <a:prstGeom prst="rect">
            <a:avLst/>
          </a:prstGeom>
        </p:spPr>
        <p:txBody>
          <a:bodyPr/>
          <a:lstStyle>
            <a:lvl1pPr marL="0" indent="0" algn="l" eaLnBrk="1" hangingPunct="1">
              <a:buNone/>
              <a:defRPr sz="24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eaLnBrk="1" hangingPunct="1"/>
            <a:r>
              <a:rPr lang="en-US" sz="2800" err="1">
                <a:solidFill>
                  <a:srgbClr val="FFFFFF"/>
                </a:solidFill>
                <a:latin typeface="Arial"/>
                <a:cs typeface="Arial"/>
              </a:rPr>
              <a:t>Darienne</a:t>
            </a:r>
            <a:r>
              <a:rPr lang="en-US" sz="2800">
                <a:solidFill>
                  <a:srgbClr val="FFFFFF"/>
                </a:solidFill>
                <a:latin typeface="Arial"/>
                <a:cs typeface="Arial"/>
              </a:rPr>
              <a:t> B. Driver, </a:t>
            </a:r>
            <a:r>
              <a:rPr lang="en-US" sz="2800" err="1">
                <a:solidFill>
                  <a:srgbClr val="FFFFFF"/>
                </a:solidFill>
                <a:latin typeface="Arial"/>
                <a:cs typeface="Arial"/>
              </a:rPr>
              <a:t>Ed.D</a:t>
            </a:r>
            <a:r>
              <a:rPr lang="en-US" sz="2800">
                <a:solidFill>
                  <a:srgbClr val="FFFFFF"/>
                </a:solidFill>
                <a:latin typeface="Arial"/>
                <a:cs typeface="Arial"/>
              </a:rPr>
              <a:t>.</a:t>
            </a:r>
          </a:p>
          <a:p>
            <a:pPr eaLnBrk="1" hangingPunct="1"/>
            <a:r>
              <a:rPr lang="en-US" sz="2800">
                <a:solidFill>
                  <a:srgbClr val="FFFFFF"/>
                </a:solidFill>
                <a:latin typeface="Arial"/>
                <a:cs typeface="Arial"/>
              </a:rPr>
              <a:t>Superintendent of Schools</a:t>
            </a:r>
          </a:p>
          <a:p>
            <a:pPr eaLnBrk="1" hangingPunct="1"/>
            <a:endParaRPr lang="en-US" sz="1400">
              <a:solidFill>
                <a:srgbClr val="FFFFFF"/>
              </a:solidFill>
              <a:latin typeface="Arial"/>
              <a:cs typeface="Arial"/>
            </a:endParaRPr>
          </a:p>
          <a:p>
            <a:pPr eaLnBrk="1" hangingPunct="1"/>
            <a:r>
              <a:rPr lang="en-US" sz="2000">
                <a:solidFill>
                  <a:srgbClr val="FFFFFF"/>
                </a:solidFill>
                <a:latin typeface="Arial"/>
                <a:cs typeface="Arial"/>
              </a:rPr>
              <a:t>July 15, 2015</a:t>
            </a:r>
          </a:p>
        </p:txBody>
      </p:sp>
    </p:spTree>
    <p:extLst>
      <p:ext uri="{BB962C8B-B14F-4D97-AF65-F5344CB8AC3E}">
        <p14:creationId xmlns:p14="http://schemas.microsoft.com/office/powerpoint/2010/main" val="1235546290"/>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295400"/>
          </a:xfrm>
          <a:prstGeom prst="rect">
            <a:avLst/>
          </a:prstGeom>
          <a:solidFill>
            <a:srgbClr val="0047AA"/>
          </a:solidFill>
          <a:ln>
            <a:solidFill>
              <a:srgbClr val="0047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0" y="1295400"/>
            <a:ext cx="9144000" cy="104590"/>
          </a:xfrm>
          <a:prstGeom prst="rect">
            <a:avLst/>
          </a:prstGeom>
          <a:solidFill>
            <a:srgbClr val="F5C52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 name="Title 1"/>
          <p:cNvSpPr>
            <a:spLocks noGrp="1"/>
          </p:cNvSpPr>
          <p:nvPr>
            <p:ph type="title"/>
          </p:nvPr>
        </p:nvSpPr>
        <p:spPr>
          <a:xfrm>
            <a:off x="457200" y="274638"/>
            <a:ext cx="8229600" cy="1143000"/>
          </a:xfrm>
          <a:prstGeom prst="rect">
            <a:avLst/>
          </a:prstGeom>
        </p:spPr>
        <p:txBody>
          <a:bodyPr/>
          <a:lstStyle>
            <a:lvl1pPr algn="l">
              <a:defRPr b="1" i="0">
                <a:solidFill>
                  <a:srgbClr val="FFFFFF"/>
                </a:solidFill>
                <a:latin typeface="Helvetica"/>
                <a:cs typeface="Helvetica"/>
              </a:defRPr>
            </a:lvl1p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a:latin typeface="Helvetica"/>
                <a:cs typeface="Helvetica"/>
              </a:defRPr>
            </a:lvl1pPr>
            <a:lvl2pPr>
              <a:defRPr>
                <a:latin typeface="Helvetica"/>
                <a:cs typeface="Helvetica"/>
              </a:defRPr>
            </a:lvl2pPr>
            <a:lvl3pPr>
              <a:defRPr>
                <a:latin typeface="Helvetica"/>
                <a:cs typeface="Helvetica"/>
              </a:defRPr>
            </a:lvl3pPr>
            <a:lvl4pPr>
              <a:defRPr>
                <a:latin typeface="Helvetica"/>
                <a:cs typeface="Helvetica"/>
              </a:defRPr>
            </a:lvl4pPr>
            <a:lvl5pPr>
              <a:defRPr>
                <a:latin typeface="Helvetica"/>
                <a:cs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3550475"/>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0" y="0"/>
            <a:ext cx="9144000" cy="5646421"/>
          </a:xfrm>
          <a:prstGeom prst="rect">
            <a:avLst/>
          </a:prstGeom>
        </p:spPr>
      </p:pic>
      <p:sp>
        <p:nvSpPr>
          <p:cNvPr id="11" name="Rectangle 10"/>
          <p:cNvSpPr/>
          <p:nvPr userDrawn="1"/>
        </p:nvSpPr>
        <p:spPr>
          <a:xfrm>
            <a:off x="0" y="5646422"/>
            <a:ext cx="9144000" cy="68040"/>
          </a:xfrm>
          <a:prstGeom prst="rect">
            <a:avLst/>
          </a:prstGeom>
          <a:solidFill>
            <a:srgbClr val="F5C52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598215" y="3200400"/>
            <a:ext cx="7936184" cy="523346"/>
          </a:xfrm>
          <a:prstGeom prst="rect">
            <a:avLst/>
          </a:prstGeom>
        </p:spPr>
        <p:txBody>
          <a:bodyPr anchor="b"/>
          <a:lstStyle>
            <a:lvl1pPr marL="0" indent="0">
              <a:buNone/>
              <a:defRPr sz="2800">
                <a:solidFill>
                  <a:srgbClr val="FFFFFF"/>
                </a:solidFill>
                <a:latin typeface="Helvetica"/>
                <a:cs typeface="Helvetic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4"/>
          <p:cNvSpPr>
            <a:spLocks noGrp="1"/>
          </p:cNvSpPr>
          <p:nvPr>
            <p:ph type="body" sz="quarter" idx="10"/>
          </p:nvPr>
        </p:nvSpPr>
        <p:spPr>
          <a:xfrm>
            <a:off x="598214" y="827087"/>
            <a:ext cx="7935912" cy="2373313"/>
          </a:xfrm>
          <a:prstGeom prst="rect">
            <a:avLst/>
          </a:prstGeom>
        </p:spPr>
        <p:txBody>
          <a:bodyPr vert="horz"/>
          <a:lstStyle>
            <a:lvl1pPr marL="0" indent="0">
              <a:buNone/>
              <a:defRPr sz="5400" b="1" i="0">
                <a:solidFill>
                  <a:schemeClr val="bg2"/>
                </a:solidFill>
                <a:latin typeface="Helvetica"/>
              </a:defRPr>
            </a:lvl1pPr>
          </a:lstStyle>
          <a:p>
            <a:pPr lvl="0"/>
            <a:r>
              <a:rPr lang="en-US"/>
              <a:t>Click to edit Master text styles</a:t>
            </a:r>
          </a:p>
        </p:txBody>
      </p:sp>
    </p:spTree>
    <p:extLst>
      <p:ext uri="{BB962C8B-B14F-4D97-AF65-F5344CB8AC3E}">
        <p14:creationId xmlns:p14="http://schemas.microsoft.com/office/powerpoint/2010/main" val="4215031885"/>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userDrawn="1"/>
        </p:nvSpPr>
        <p:spPr>
          <a:xfrm>
            <a:off x="0" y="0"/>
            <a:ext cx="9144000" cy="1295400"/>
          </a:xfrm>
          <a:prstGeom prst="rect">
            <a:avLst/>
          </a:prstGeom>
          <a:solidFill>
            <a:srgbClr val="0047AA"/>
          </a:solidFill>
          <a:ln>
            <a:solidFill>
              <a:srgbClr val="0047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4648201" y="1600200"/>
            <a:ext cx="4038600" cy="4525963"/>
          </a:xfrm>
          <a:prstGeom prst="rect">
            <a:avLst/>
          </a:prstGeom>
          <a:solidFill>
            <a:srgbClr val="F5C52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0" y="1295400"/>
            <a:ext cx="9144000" cy="104590"/>
          </a:xfrm>
          <a:prstGeom prst="rect">
            <a:avLst/>
          </a:prstGeom>
          <a:solidFill>
            <a:srgbClr val="F5C52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 name="Title 1"/>
          <p:cNvSpPr>
            <a:spLocks noGrp="1"/>
          </p:cNvSpPr>
          <p:nvPr>
            <p:ph type="title"/>
          </p:nvPr>
        </p:nvSpPr>
        <p:spPr>
          <a:xfrm>
            <a:off x="357325" y="273923"/>
            <a:ext cx="8329475" cy="869077"/>
          </a:xfrm>
          <a:prstGeom prst="rect">
            <a:avLst/>
          </a:prstGeom>
        </p:spPr>
        <p:txBody>
          <a:bodyPr/>
          <a:lstStyle>
            <a:lvl1pPr algn="l">
              <a:defRPr sz="4400" b="1" i="0">
                <a:solidFill>
                  <a:srgbClr val="FFFFFF"/>
                </a:solidFill>
                <a:latin typeface="Helvetica"/>
                <a:cs typeface="Helvetica"/>
              </a:defRPr>
            </a:lvl1p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0" i="0">
                <a:latin typeface="Helvetica"/>
                <a:cs typeface="Helvetica"/>
              </a:defRPr>
            </a:lvl1pPr>
            <a:lvl2pPr>
              <a:defRPr sz="2400" b="0" i="0">
                <a:latin typeface="Helvetica"/>
                <a:cs typeface="Helvetica"/>
              </a:defRPr>
            </a:lvl2pPr>
            <a:lvl3pPr>
              <a:defRPr sz="2000" b="0" i="0">
                <a:latin typeface="Helvetica"/>
                <a:cs typeface="Helvetica"/>
              </a:defRPr>
            </a:lvl3pPr>
            <a:lvl4pPr>
              <a:defRPr sz="1800" b="0" i="0">
                <a:latin typeface="Helvetica"/>
                <a:cs typeface="Helvetica"/>
              </a:defRPr>
            </a:lvl4pPr>
            <a:lvl5pPr>
              <a:defRPr sz="1800" b="0" i="0">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atin typeface="Helvetica"/>
                <a:cs typeface="Helvetica"/>
              </a:defRPr>
            </a:lvl1pPr>
            <a:lvl2pPr>
              <a:defRPr sz="2400">
                <a:latin typeface="Helvetica"/>
                <a:cs typeface="Helvetica"/>
              </a:defRPr>
            </a:lvl2pPr>
            <a:lvl3pPr>
              <a:defRPr sz="2000">
                <a:latin typeface="Helvetica"/>
                <a:cs typeface="Helvetica"/>
              </a:defRPr>
            </a:lvl3pPr>
            <a:lvl4pPr>
              <a:defRPr sz="1800">
                <a:latin typeface="Helvetica"/>
                <a:cs typeface="Helvetica"/>
              </a:defRPr>
            </a:lvl4pPr>
            <a:lvl5pPr>
              <a:defRPr sz="1800">
                <a:latin typeface="Helvetica"/>
                <a:cs typeface="Helvetica"/>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906144"/>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Rectangle 8"/>
          <p:cNvSpPr/>
          <p:nvPr userDrawn="1"/>
        </p:nvSpPr>
        <p:spPr>
          <a:xfrm>
            <a:off x="0" y="0"/>
            <a:ext cx="9144000" cy="1295400"/>
          </a:xfrm>
          <a:prstGeom prst="rect">
            <a:avLst/>
          </a:prstGeom>
          <a:solidFill>
            <a:srgbClr val="0047AA"/>
          </a:solidFill>
          <a:ln>
            <a:solidFill>
              <a:srgbClr val="0047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0" y="1295400"/>
            <a:ext cx="9144000" cy="104590"/>
          </a:xfrm>
          <a:prstGeom prst="rect">
            <a:avLst/>
          </a:prstGeom>
          <a:solidFill>
            <a:srgbClr val="F5C52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kern="1200"/>
          </a:p>
        </p:txBody>
      </p:sp>
      <p:sp>
        <p:nvSpPr>
          <p:cNvPr id="2" name="Title 1"/>
          <p:cNvSpPr>
            <a:spLocks noGrp="1"/>
          </p:cNvSpPr>
          <p:nvPr>
            <p:ph type="title"/>
          </p:nvPr>
        </p:nvSpPr>
        <p:spPr>
          <a:xfrm>
            <a:off x="457200" y="274638"/>
            <a:ext cx="8229600" cy="868362"/>
          </a:xfrm>
          <a:prstGeom prst="rect">
            <a:avLst/>
          </a:prstGeom>
        </p:spPr>
        <p:txBody>
          <a:bodyPr/>
          <a:lstStyle>
            <a:lvl1pPr algn="l">
              <a:defRPr b="1" i="0">
                <a:solidFill>
                  <a:srgbClr val="FFFFFF"/>
                </a:solidFill>
                <a:latin typeface="Helvetica"/>
                <a:cs typeface="Helvetica"/>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Helvetica"/>
                <a:cs typeface="Helvetica"/>
              </a:defRPr>
            </a:lvl1pPr>
            <a:lvl2pPr>
              <a:defRPr sz="2000">
                <a:latin typeface="Helvetica"/>
                <a:cs typeface="Helvetica"/>
              </a:defRPr>
            </a:lvl2pPr>
            <a:lvl3pPr>
              <a:defRPr sz="1800">
                <a:latin typeface="Helvetica"/>
                <a:cs typeface="Helvetica"/>
              </a:defRPr>
            </a:lvl3pPr>
            <a:lvl4pPr>
              <a:defRPr sz="1600">
                <a:latin typeface="Helvetica"/>
                <a:cs typeface="Helvetica"/>
              </a:defRPr>
            </a:lvl4pPr>
            <a:lvl5pPr>
              <a:defRPr sz="1600">
                <a:latin typeface="Helvetica"/>
                <a:cs typeface="Helvetic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atin typeface="Helvetica"/>
                <a:cs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Helvetica"/>
                <a:cs typeface="Helvetica"/>
              </a:defRPr>
            </a:lvl1pPr>
            <a:lvl2pPr>
              <a:defRPr sz="2000">
                <a:latin typeface="Helvetica"/>
                <a:cs typeface="Helvetica"/>
              </a:defRPr>
            </a:lvl2pPr>
            <a:lvl3pPr>
              <a:defRPr sz="1800">
                <a:latin typeface="Helvetica"/>
                <a:cs typeface="Helvetica"/>
              </a:defRPr>
            </a:lvl3pPr>
            <a:lvl4pPr>
              <a:defRPr sz="1600">
                <a:latin typeface="Helvetica"/>
                <a:cs typeface="Helvetica"/>
              </a:defRPr>
            </a:lvl4pPr>
            <a:lvl5pPr>
              <a:defRPr sz="1600">
                <a:latin typeface="Helvetica"/>
                <a:cs typeface="Helvetica"/>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4544122"/>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Rectangle 6"/>
          <p:cNvSpPr/>
          <p:nvPr userDrawn="1"/>
        </p:nvSpPr>
        <p:spPr>
          <a:xfrm>
            <a:off x="0" y="0"/>
            <a:ext cx="9144000" cy="1295400"/>
          </a:xfrm>
          <a:prstGeom prst="rect">
            <a:avLst/>
          </a:prstGeom>
          <a:solidFill>
            <a:srgbClr val="0047AA"/>
          </a:solidFill>
          <a:ln>
            <a:solidFill>
              <a:srgbClr val="0047A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userDrawn="1"/>
        </p:nvSpPr>
        <p:spPr>
          <a:xfrm>
            <a:off x="0" y="1295400"/>
            <a:ext cx="9144000" cy="535027"/>
          </a:xfrm>
          <a:prstGeom prst="rect">
            <a:avLst/>
          </a:prstGeom>
          <a:solidFill>
            <a:srgbClr val="F5C52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a:spLocks noGrp="1"/>
          </p:cNvSpPr>
          <p:nvPr>
            <p:ph type="title"/>
          </p:nvPr>
        </p:nvSpPr>
        <p:spPr>
          <a:xfrm>
            <a:off x="357325" y="273923"/>
            <a:ext cx="8329475" cy="869077"/>
          </a:xfrm>
          <a:prstGeom prst="rect">
            <a:avLst/>
          </a:prstGeom>
        </p:spPr>
        <p:txBody>
          <a:bodyPr/>
          <a:lstStyle>
            <a:lvl1pPr algn="l">
              <a:defRPr sz="4400" b="1" i="0">
                <a:solidFill>
                  <a:srgbClr val="FFFFFF"/>
                </a:solidFill>
                <a:latin typeface="Helvetica"/>
                <a:cs typeface="Helvetica"/>
              </a:defRPr>
            </a:lvl1pPr>
          </a:lstStyle>
          <a:p>
            <a:r>
              <a:rPr lang="en-US"/>
              <a:t>Click to edit Master title style</a:t>
            </a:r>
          </a:p>
        </p:txBody>
      </p:sp>
      <p:sp>
        <p:nvSpPr>
          <p:cNvPr id="4" name="Text Placeholder 3"/>
          <p:cNvSpPr>
            <a:spLocks noGrp="1"/>
          </p:cNvSpPr>
          <p:nvPr>
            <p:ph type="body" idx="10"/>
          </p:nvPr>
        </p:nvSpPr>
        <p:spPr>
          <a:xfrm>
            <a:off x="357324" y="2057400"/>
            <a:ext cx="8329475" cy="3733800"/>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6"/>
          <p:cNvSpPr>
            <a:spLocks noGrp="1"/>
          </p:cNvSpPr>
          <p:nvPr>
            <p:ph type="body" sz="quarter" idx="11"/>
          </p:nvPr>
        </p:nvSpPr>
        <p:spPr>
          <a:xfrm>
            <a:off x="357188" y="1295400"/>
            <a:ext cx="8329612" cy="504825"/>
          </a:xfrm>
          <a:prstGeom prst="rect">
            <a:avLst/>
          </a:prstGeom>
        </p:spPr>
        <p:txBody>
          <a:bodyPr vert="horz"/>
          <a:lstStyle>
            <a:lvl1pPr marL="0" indent="0">
              <a:buNone/>
              <a:defRPr sz="2800" b="1" i="0"/>
            </a:lvl1pPr>
          </a:lstStyle>
          <a:p>
            <a:pPr lvl="0"/>
            <a:r>
              <a:rPr lang="en-US"/>
              <a:t>Click to edit Master text styles</a:t>
            </a:r>
          </a:p>
        </p:txBody>
      </p:sp>
    </p:spTree>
    <p:extLst>
      <p:ext uri="{BB962C8B-B14F-4D97-AF65-F5344CB8AC3E}">
        <p14:creationId xmlns:p14="http://schemas.microsoft.com/office/powerpoint/2010/main" val="2250129832"/>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52400" y="5969000"/>
            <a:ext cx="1985787" cy="740859"/>
          </a:xfrm>
          <a:prstGeom prst="rect">
            <a:avLst/>
          </a:prstGeom>
        </p:spPr>
      </p:pic>
      <p:sp>
        <p:nvSpPr>
          <p:cNvPr id="3" name="Footer Placeholder 7"/>
          <p:cNvSpPr>
            <a:spLocks noGrp="1"/>
          </p:cNvSpPr>
          <p:nvPr userDrawn="1"/>
        </p:nvSpPr>
        <p:spPr>
          <a:xfrm>
            <a:off x="5725192" y="6344734"/>
            <a:ext cx="28956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kern="1200"/>
              <a:t>©2015 Milwaukee Public Schools   </a:t>
            </a:r>
            <a:r>
              <a:rPr lang="en-US" sz="800" kern="1200">
                <a:solidFill>
                  <a:schemeClr val="accent1"/>
                </a:solidFill>
              </a:rPr>
              <a:t>•</a:t>
            </a:r>
          </a:p>
        </p:txBody>
      </p:sp>
      <p:sp>
        <p:nvSpPr>
          <p:cNvPr id="4" name="Slide Number Placeholder 11"/>
          <p:cNvSpPr>
            <a:spLocks noGrp="1"/>
          </p:cNvSpPr>
          <p:nvPr userDrawn="1"/>
        </p:nvSpPr>
        <p:spPr>
          <a:xfrm>
            <a:off x="8428163" y="6344734"/>
            <a:ext cx="51263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080A3009-1377-CD4F-B3E6-6B1E259E46A4}" type="slidenum">
              <a:rPr lang="en-US" sz="800" kern="1200" smtClean="0"/>
              <a:t>‹#›</a:t>
            </a:fld>
            <a:endParaRPr lang="en-US" sz="800" kern="1200"/>
          </a:p>
        </p:txBody>
      </p:sp>
    </p:spTree>
    <p:extLst>
      <p:ext uri="{BB962C8B-B14F-4D97-AF65-F5344CB8AC3E}">
        <p14:creationId xmlns:p14="http://schemas.microsoft.com/office/powerpoint/2010/main" val="3529752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muse.jhu.edu/article/563098/summary"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01284"/>
            <a:ext cx="9144002" cy="4056716"/>
          </a:xfrm>
          <a:prstGeom prst="rect">
            <a:avLst/>
          </a:prstGeom>
          <a:solidFill>
            <a:srgbClr val="0047A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flipV="1">
            <a:off x="0" y="2705475"/>
            <a:ext cx="9144000" cy="111998"/>
          </a:xfrm>
          <a:prstGeom prst="rect">
            <a:avLst/>
          </a:prstGeom>
          <a:solidFill>
            <a:srgbClr val="F5C52D"/>
          </a:solidFill>
          <a:ln>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4"/>
          <p:cNvSpPr txBox="1">
            <a:spLocks noChangeArrowheads="1"/>
          </p:cNvSpPr>
          <p:nvPr/>
        </p:nvSpPr>
        <p:spPr bwMode="auto">
          <a:xfrm>
            <a:off x="0" y="2913282"/>
            <a:ext cx="9286875"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a:r>
              <a:rPr lang="en-US" sz="3600" b="1" dirty="0" smtClean="0"/>
              <a:t>Offering an Introductory Linguistics Course in High School</a:t>
            </a:r>
          </a:p>
          <a:p>
            <a:pPr algn="ctr"/>
            <a:endParaRPr lang="en-US" sz="3600" b="1" dirty="0"/>
          </a:p>
          <a:p>
            <a:pPr algn="ctr"/>
            <a:r>
              <a:rPr lang="en-US" sz="3200" b="1" dirty="0" smtClean="0">
                <a:solidFill>
                  <a:srgbClr val="F5C52D"/>
                </a:solidFill>
                <a:latin typeface="Helvetica"/>
                <a:cs typeface="Helvetica"/>
              </a:rPr>
              <a:t>Latin and Linguistics Workshop</a:t>
            </a:r>
          </a:p>
          <a:p>
            <a:pPr algn="ctr"/>
            <a:r>
              <a:rPr lang="en-US" sz="3200" b="1" dirty="0" smtClean="0">
                <a:solidFill>
                  <a:srgbClr val="F5C52D"/>
                </a:solidFill>
                <a:latin typeface="Helvetica"/>
                <a:cs typeface="Helvetica"/>
              </a:rPr>
              <a:t>Stony Brook University</a:t>
            </a:r>
          </a:p>
          <a:p>
            <a:pPr algn="ctr"/>
            <a:r>
              <a:rPr lang="en-US" sz="3200" b="1" dirty="0" smtClean="0">
                <a:solidFill>
                  <a:srgbClr val="F5C52D"/>
                </a:solidFill>
                <a:latin typeface="Helvetica"/>
                <a:cs typeface="Helvetica"/>
              </a:rPr>
              <a:t>October 13, 2017</a:t>
            </a:r>
            <a:endParaRPr lang="en-US" sz="3200" b="1" dirty="0">
              <a:solidFill>
                <a:srgbClr val="F5C52D"/>
              </a:solidFill>
              <a:latin typeface="Helvetica"/>
              <a:cs typeface="Helvetica"/>
            </a:endParaRPr>
          </a:p>
          <a:p>
            <a:pPr algn="ctr"/>
            <a:endParaRPr lang="en-US" sz="3600" b="1" dirty="0">
              <a:solidFill>
                <a:srgbClr val="F5C52D"/>
              </a:solidFill>
              <a:latin typeface="Helvetica"/>
              <a:cs typeface="Helvetica"/>
            </a:endParaRPr>
          </a:p>
        </p:txBody>
      </p:sp>
      <p:sp>
        <p:nvSpPr>
          <p:cNvPr id="9" name="TextBox 5"/>
          <p:cNvSpPr txBox="1">
            <a:spLocks noChangeArrowheads="1"/>
          </p:cNvSpPr>
          <p:nvPr/>
        </p:nvSpPr>
        <p:spPr bwMode="auto">
          <a:xfrm>
            <a:off x="342900" y="6027003"/>
            <a:ext cx="8458200" cy="815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ＭＳ Ｐゴシック" charset="0"/>
                <a:cs typeface="ＭＳ Ｐゴシック" charset="0"/>
              </a:defRPr>
            </a:lvl1pPr>
            <a:lvl2pPr marL="742950" indent="-285750" eaLnBrk="0" hangingPunct="0">
              <a:defRPr sz="2400">
                <a:solidFill>
                  <a:schemeClr val="tx1"/>
                </a:solidFill>
                <a:latin typeface="Lucida Grande" charset="0"/>
                <a:ea typeface="ＭＳ Ｐゴシック" charset="0"/>
              </a:defRPr>
            </a:lvl2pPr>
            <a:lvl3pPr marL="1143000" indent="-228600" eaLnBrk="0" hangingPunct="0">
              <a:defRPr sz="2400">
                <a:solidFill>
                  <a:schemeClr val="tx1"/>
                </a:solidFill>
                <a:latin typeface="Lucida Grande" charset="0"/>
                <a:ea typeface="ＭＳ Ｐゴシック" charset="0"/>
              </a:defRPr>
            </a:lvl3pPr>
            <a:lvl4pPr marL="1600200" indent="-228600" eaLnBrk="0" hangingPunct="0">
              <a:defRPr sz="2400">
                <a:solidFill>
                  <a:schemeClr val="tx1"/>
                </a:solidFill>
                <a:latin typeface="Lucida Grande" charset="0"/>
                <a:ea typeface="ＭＳ Ｐゴシック" charset="0"/>
              </a:defRPr>
            </a:lvl4pPr>
            <a:lvl5pPr marL="2057400" indent="-228600" eaLnBrk="0" hangingPunct="0">
              <a:defRPr sz="2400">
                <a:solidFill>
                  <a:schemeClr val="tx1"/>
                </a:solidFill>
                <a:latin typeface="Lucida Grande" charset="0"/>
                <a:ea typeface="ＭＳ Ｐゴシック" charset="0"/>
              </a:defRPr>
            </a:lvl5pPr>
            <a:lvl6pPr marL="2514600" indent="-228600" eaLnBrk="0" fontAlgn="base" hangingPunct="0">
              <a:spcBef>
                <a:spcPct val="0"/>
              </a:spcBef>
              <a:spcAft>
                <a:spcPct val="0"/>
              </a:spcAft>
              <a:defRPr sz="2400">
                <a:solidFill>
                  <a:schemeClr val="tx1"/>
                </a:solidFill>
                <a:latin typeface="Lucida Grande" charset="0"/>
                <a:ea typeface="ＭＳ Ｐゴシック" charset="0"/>
              </a:defRPr>
            </a:lvl6pPr>
            <a:lvl7pPr marL="2971800" indent="-228600" eaLnBrk="0" fontAlgn="base" hangingPunct="0">
              <a:spcBef>
                <a:spcPct val="0"/>
              </a:spcBef>
              <a:spcAft>
                <a:spcPct val="0"/>
              </a:spcAft>
              <a:defRPr sz="2400">
                <a:solidFill>
                  <a:schemeClr val="tx1"/>
                </a:solidFill>
                <a:latin typeface="Lucida Grande" charset="0"/>
                <a:ea typeface="ＭＳ Ｐゴシック" charset="0"/>
              </a:defRPr>
            </a:lvl7pPr>
            <a:lvl8pPr marL="3429000" indent="-228600" eaLnBrk="0" fontAlgn="base" hangingPunct="0">
              <a:spcBef>
                <a:spcPct val="0"/>
              </a:spcBef>
              <a:spcAft>
                <a:spcPct val="0"/>
              </a:spcAft>
              <a:defRPr sz="2400">
                <a:solidFill>
                  <a:schemeClr val="tx1"/>
                </a:solidFill>
                <a:latin typeface="Lucida Grande" charset="0"/>
                <a:ea typeface="ＭＳ Ｐゴシック" charset="0"/>
              </a:defRPr>
            </a:lvl8pPr>
            <a:lvl9pPr marL="3886200" indent="-228600" eaLnBrk="0" fontAlgn="base" hangingPunct="0">
              <a:spcBef>
                <a:spcPct val="0"/>
              </a:spcBef>
              <a:spcAft>
                <a:spcPct val="0"/>
              </a:spcAft>
              <a:defRPr sz="2400">
                <a:solidFill>
                  <a:schemeClr val="tx1"/>
                </a:solidFill>
                <a:latin typeface="Lucida Grande" charset="0"/>
                <a:ea typeface="ＭＳ Ｐゴシック" charset="0"/>
              </a:defRPr>
            </a:lvl9pPr>
          </a:lstStyle>
          <a:p>
            <a:pPr algn="ctr" eaLnBrk="1" hangingPunct="1"/>
            <a:r>
              <a:rPr lang="en-US" sz="1500" b="1" dirty="0" err="1">
                <a:solidFill>
                  <a:schemeClr val="bg1"/>
                </a:solidFill>
                <a:latin typeface="Helvetica"/>
                <a:cs typeface="Helvetica"/>
              </a:rPr>
              <a:t>Darienne</a:t>
            </a:r>
            <a:r>
              <a:rPr lang="en-US" sz="1500" b="1" dirty="0">
                <a:solidFill>
                  <a:schemeClr val="bg1"/>
                </a:solidFill>
                <a:latin typeface="Helvetica"/>
                <a:cs typeface="Helvetica"/>
              </a:rPr>
              <a:t> B. Driver, </a:t>
            </a:r>
            <a:r>
              <a:rPr lang="en-US" sz="1500" b="1" dirty="0" err="1">
                <a:solidFill>
                  <a:schemeClr val="bg1"/>
                </a:solidFill>
                <a:latin typeface="Helvetica"/>
                <a:cs typeface="Helvetica"/>
              </a:rPr>
              <a:t>Ed.D</a:t>
            </a:r>
            <a:r>
              <a:rPr lang="en-US" sz="1500" b="1" dirty="0">
                <a:solidFill>
                  <a:schemeClr val="bg1"/>
                </a:solidFill>
                <a:latin typeface="Helvetica"/>
                <a:cs typeface="Helvetica"/>
              </a:rPr>
              <a:t>., Superintendent of Schools</a:t>
            </a:r>
          </a:p>
          <a:p>
            <a:pPr algn="ctr" eaLnBrk="1" hangingPunct="1"/>
            <a:r>
              <a:rPr lang="en-US" sz="1500" b="1" dirty="0">
                <a:solidFill>
                  <a:schemeClr val="bg1"/>
                </a:solidFill>
                <a:latin typeface="Helvetica"/>
                <a:cs typeface="Helvetica"/>
              </a:rPr>
              <a:t>Tonya Adair, Chief of Innovation &amp; Information</a:t>
            </a:r>
          </a:p>
          <a:p>
            <a:pPr algn="ctr" eaLnBrk="1" hangingPunct="1"/>
            <a:r>
              <a:rPr lang="en-US" sz="1500" b="1" dirty="0">
                <a:solidFill>
                  <a:schemeClr val="bg1"/>
                </a:solidFill>
                <a:latin typeface="Helvetica"/>
                <a:cs typeface="Helvetica"/>
              </a:rPr>
              <a:t>Suzanne Loosen, </a:t>
            </a:r>
            <a:r>
              <a:rPr lang="en-US" sz="1500" b="1" dirty="0" smtClean="0">
                <a:solidFill>
                  <a:schemeClr val="bg1"/>
                </a:solidFill>
                <a:latin typeface="Helvetica"/>
                <a:cs typeface="Helvetica"/>
              </a:rPr>
              <a:t>Department of Innovation Development</a:t>
            </a:r>
            <a:endParaRPr lang="en-US" sz="1500" b="1" dirty="0">
              <a:solidFill>
                <a:schemeClr val="bg1"/>
              </a:solidFill>
              <a:latin typeface="Helvetica"/>
              <a:cs typeface="Helvetica"/>
            </a:endParaRPr>
          </a:p>
        </p:txBody>
      </p:sp>
    </p:spTree>
    <p:extLst>
      <p:ext uri="{BB962C8B-B14F-4D97-AF65-F5344CB8AC3E}">
        <p14:creationId xmlns:p14="http://schemas.microsoft.com/office/powerpoint/2010/main" val="3073268225"/>
      </p:ext>
    </p:extLst>
  </p:cSld>
  <p:clrMapOvr>
    <a:masterClrMapping/>
  </p:clrMapOvr>
  <mc:AlternateContent xmlns:mc="http://schemas.openxmlformats.org/markup-compatibility/2006" xmlns:p14="http://schemas.microsoft.com/office/powerpoint/2010/main">
    <mc:Choice Requires="p14">
      <p:transition p14:dur="100" advClick="0" advTm="20000">
        <p14:prism/>
      </p:transition>
    </mc:Choice>
    <mc:Fallback xmlns="">
      <p:transition advClick="0" advTm="2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Watch</a:t>
            </a:r>
            <a:r>
              <a:rPr lang="en-US" b="0" dirty="0"/>
              <a:t/>
            </a:r>
            <a:br>
              <a:rPr lang="en-US" b="0" dirty="0"/>
            </a:br>
            <a:r>
              <a:rPr lang="en-US" dirty="0"/>
              <a:t/>
            </a:r>
            <a:br>
              <a:rPr lang="en-US" dirty="0"/>
            </a:br>
            <a:endParaRPr lang="en-US" dirty="0"/>
          </a:p>
        </p:txBody>
      </p:sp>
      <p:pic>
        <p:nvPicPr>
          <p:cNvPr id="6146" name="Picture 2" descr="https://lh5.googleusercontent.com/nrx_RlFZxUQiRChyeKy0n1ksXOafUhAWCfgUOF9kzfvMH5_YMLCpGdpTqSTMPr0TVoI-KRLPHTxrG1jA3xITO0hhDVGmS7jCyhG1W3TiGvZXtW0I7ftnfICwkYAvK35qzHgZyUVy_Yk"/>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417638"/>
            <a:ext cx="9144000" cy="6081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569400"/>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Observe Language</a:t>
            </a:r>
          </a:p>
        </p:txBody>
      </p:sp>
      <p:pic>
        <p:nvPicPr>
          <p:cNvPr id="5" name="Content Placeholder 4"/>
          <p:cNvPicPr>
            <a:picLocks noGrp="1" noChangeAspect="1"/>
          </p:cNvPicPr>
          <p:nvPr>
            <p:ph idx="1"/>
          </p:nvPr>
        </p:nvPicPr>
        <p:blipFill>
          <a:blip r:embed="rId3"/>
          <a:stretch>
            <a:fillRect/>
          </a:stretch>
        </p:blipFill>
        <p:spPr>
          <a:xfrm>
            <a:off x="826851" y="1385854"/>
            <a:ext cx="7296196" cy="5472146"/>
          </a:xfrm>
          <a:prstGeom prst="rect">
            <a:avLst/>
          </a:prstGeom>
        </p:spPr>
      </p:pic>
      <p:sp>
        <p:nvSpPr>
          <p:cNvPr id="8" name="Rectangle 7"/>
          <p:cNvSpPr/>
          <p:nvPr/>
        </p:nvSpPr>
        <p:spPr>
          <a:xfrm>
            <a:off x="243191" y="6001965"/>
            <a:ext cx="583660" cy="71984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23047" y="6361889"/>
            <a:ext cx="641574" cy="2140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504195"/>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Guest Speakers</a:t>
            </a:r>
            <a:r>
              <a:rPr lang="en-US" b="0" dirty="0"/>
              <a:t/>
            </a:r>
            <a:br>
              <a:rPr lang="en-US" b="0" dirty="0"/>
            </a:br>
            <a:r>
              <a:rPr lang="en-US" dirty="0"/>
              <a:t/>
            </a:r>
            <a:br>
              <a:rPr lang="en-US" dirty="0"/>
            </a:br>
            <a:endParaRPr lang="en-US" dirty="0"/>
          </a:p>
        </p:txBody>
      </p:sp>
      <p:sp>
        <p:nvSpPr>
          <p:cNvPr id="5" name="Content Placeholder 4"/>
          <p:cNvSpPr>
            <a:spLocks noGrp="1"/>
          </p:cNvSpPr>
          <p:nvPr>
            <p:ph idx="1"/>
          </p:nvPr>
        </p:nvSpPr>
        <p:spPr/>
        <p:txBody>
          <a:bodyPr/>
          <a:lstStyle/>
          <a:p>
            <a:endParaRPr lang="en-US"/>
          </a:p>
        </p:txBody>
      </p:sp>
      <p:pic>
        <p:nvPicPr>
          <p:cNvPr id="8194" name="Picture 2" descr="https://lh5.googleusercontent.com/e5mQVET7XUtnG4uwHdpBlUBKZQi1YmOMVnsJFKQ6R2Ia1Ic6Lh8KoyI5Pi3SWlAVHdCndJ7MkTNPNvIoJw83FsrlnLC8Qo8lu6pplkbgimR9kpyvKVjYJxZmBWWjCB4lrWccYTcrsbA"/>
          <p:cNvPicPr>
            <a:picLocks noChangeAspect="1" noChangeArrowheads="1"/>
          </p:cNvPicPr>
          <p:nvPr/>
        </p:nvPicPr>
        <p:blipFill rotWithShape="1">
          <a:blip r:embed="rId3">
            <a:extLst>
              <a:ext uri="{28A0092B-C50C-407E-A947-70E740481C1C}">
                <a14:useLocalDpi xmlns:a14="http://schemas.microsoft.com/office/drawing/2010/main" val="0"/>
              </a:ext>
            </a:extLst>
          </a:blip>
          <a:srcRect l="10" t="13302" b="-10369"/>
          <a:stretch/>
        </p:blipFill>
        <p:spPr bwMode="auto">
          <a:xfrm>
            <a:off x="0" y="1417638"/>
            <a:ext cx="9144000" cy="6468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829278"/>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Went Well</a:t>
            </a:r>
          </a:p>
        </p:txBody>
      </p:sp>
      <p:pic>
        <p:nvPicPr>
          <p:cNvPr id="6" name="Content Placeholder 5"/>
          <p:cNvPicPr>
            <a:picLocks noGrp="1" noChangeAspect="1"/>
          </p:cNvPicPr>
          <p:nvPr>
            <p:ph idx="1"/>
          </p:nvPr>
        </p:nvPicPr>
        <p:blipFill>
          <a:blip r:embed="rId3"/>
          <a:stretch>
            <a:fillRect/>
          </a:stretch>
        </p:blipFill>
        <p:spPr>
          <a:xfrm>
            <a:off x="914401" y="1417638"/>
            <a:ext cx="7179010" cy="5384258"/>
          </a:xfrm>
          <a:prstGeom prst="rect">
            <a:avLst/>
          </a:prstGeom>
        </p:spPr>
      </p:pic>
      <p:sp>
        <p:nvSpPr>
          <p:cNvPr id="8" name="Rectangle 7"/>
          <p:cNvSpPr/>
          <p:nvPr/>
        </p:nvSpPr>
        <p:spPr>
          <a:xfrm>
            <a:off x="914401" y="6801896"/>
            <a:ext cx="787941" cy="9458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03140" y="6328973"/>
            <a:ext cx="690664" cy="32474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4281" y="5973913"/>
            <a:ext cx="710120" cy="71011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719825"/>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Went Well</a:t>
            </a:r>
          </a:p>
        </p:txBody>
      </p:sp>
      <p:pic>
        <p:nvPicPr>
          <p:cNvPr id="3" name="Picture 2"/>
          <p:cNvPicPr>
            <a:picLocks noChangeAspect="1"/>
          </p:cNvPicPr>
          <p:nvPr/>
        </p:nvPicPr>
        <p:blipFill>
          <a:blip r:embed="rId3"/>
          <a:stretch>
            <a:fillRect/>
          </a:stretch>
        </p:blipFill>
        <p:spPr>
          <a:xfrm>
            <a:off x="1737604" y="1417638"/>
            <a:ext cx="5143500" cy="6858000"/>
          </a:xfrm>
          <a:prstGeom prst="rect">
            <a:avLst/>
          </a:prstGeom>
        </p:spPr>
      </p:pic>
      <p:sp>
        <p:nvSpPr>
          <p:cNvPr id="6" name="Rectangle 5"/>
          <p:cNvSpPr/>
          <p:nvPr/>
        </p:nvSpPr>
        <p:spPr>
          <a:xfrm>
            <a:off x="184826" y="6001966"/>
            <a:ext cx="1552778" cy="7003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881104" y="6215974"/>
            <a:ext cx="1932156" cy="4863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3544177"/>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Didn’t Go Well</a:t>
            </a:r>
            <a:r>
              <a:rPr lang="en-US" b="0" dirty="0"/>
              <a:t/>
            </a:r>
            <a:br>
              <a:rPr lang="en-US" b="0" dirty="0"/>
            </a:br>
            <a:r>
              <a:rPr lang="en-US" dirty="0"/>
              <a:t/>
            </a:r>
            <a:br>
              <a:rPr lang="en-US" dirty="0"/>
            </a:br>
            <a:endParaRPr lang="en-US" dirty="0"/>
          </a:p>
        </p:txBody>
      </p:sp>
      <p:pic>
        <p:nvPicPr>
          <p:cNvPr id="11266" name="Picture 2" descr="https://lh3.googleusercontent.com/oWEipBaOOcfhUWSV06hf_cqMfTczROcjH4iqZ8lzF4sfWDl3cX8s6zqIc9VH32J78bgW2TH0s7sTJ3mIXcRlIm_2cSMnT-bEDEbRSp74vQ04Js4GkeHt9imz0qo3XNZeb4XtGg9V6lk"/>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0755"/>
          <a:stretch/>
        </p:blipFill>
        <p:spPr bwMode="auto">
          <a:xfrm>
            <a:off x="0" y="1417638"/>
            <a:ext cx="9144000"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384452"/>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Students Said</a:t>
            </a:r>
          </a:p>
        </p:txBody>
      </p:sp>
      <p:pic>
        <p:nvPicPr>
          <p:cNvPr id="12290" name="Picture 2" descr="https://lh3.googleusercontent.com/73ESpT3QCGPvJ2GEboZudT2EgKyzSGa7B8fwQRmvgBuDcvYoD-64uffIaQfexbu3xacEGUDggdoyIhPCoNYJ_h4WmmFpyRdOEWcTKloUZsm6yD4hObfa1pJodTcDWB13KpKOgEKyMMU"/>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5949" t="22996" r="-5151" b="4150"/>
          <a:stretch/>
        </p:blipFill>
        <p:spPr bwMode="auto">
          <a:xfrm>
            <a:off x="1438506" y="1417638"/>
            <a:ext cx="6222381" cy="54403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0891" y="5943600"/>
            <a:ext cx="1581002"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7370957" y="5943600"/>
            <a:ext cx="1547546"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460851"/>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Students Said</a:t>
            </a:r>
            <a:r>
              <a:rPr lang="en-US" b="0" dirty="0"/>
              <a:t/>
            </a:r>
            <a:br>
              <a:rPr lang="en-US" b="0" dirty="0"/>
            </a:br>
            <a:r>
              <a:rPr lang="en-US" dirty="0"/>
              <a:t/>
            </a:r>
            <a:br>
              <a:rPr lang="en-US" dirty="0"/>
            </a:br>
            <a:r>
              <a:rPr lang="en-US" b="0" dirty="0"/>
              <a:t>  </a:t>
            </a:r>
            <a:endParaRPr lang="en-US" dirty="0"/>
          </a:p>
        </p:txBody>
      </p:sp>
      <p:pic>
        <p:nvPicPr>
          <p:cNvPr id="13316" name="Picture 4" descr="https://lh5.googleusercontent.com/afEg4wQPRWqSwtYsh5sUc7iBi55vp9XED-4AEu1yw5UWrl39QqQcJiG86voil0cdEdBh1isXrcDwolC9RvVl5woqTO02GcBBZRC-rXNavXc7bG3_BMjrASsjghxT6B05g2z1XKAU3pk"/>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20671"/>
          <a:stretch/>
        </p:blipFill>
        <p:spPr bwMode="auto">
          <a:xfrm>
            <a:off x="0" y="1417638"/>
            <a:ext cx="9144000" cy="5440362"/>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lh5.googleusercontent.com/afEg4wQPRWqSwtYsh5sUc7iBi55vp9XED-4AEu1yw5UWrl39QqQcJiG86voil0cdEdBh1isXrcDwolC9RvVl5woqTO02GcBBZRC-rXNavXc7bG3_BMjrASsjghxT6B05g2z1XKAU3p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219" y="-8541774"/>
            <a:ext cx="9999407" cy="7499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689085"/>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This Is Going</a:t>
            </a:r>
            <a:r>
              <a:rPr lang="en-US" b="0" dirty="0"/>
              <a:t/>
            </a:r>
            <a:br>
              <a:rPr lang="en-US" b="0" dirty="0"/>
            </a:br>
            <a:r>
              <a:rPr lang="en-US" dirty="0"/>
              <a:t/>
            </a:r>
            <a:br>
              <a:rPr lang="en-US" dirty="0"/>
            </a:br>
            <a:endParaRPr lang="en-US" dirty="0"/>
          </a:p>
        </p:txBody>
      </p:sp>
      <p:pic>
        <p:nvPicPr>
          <p:cNvPr id="14340" name="Picture 4" descr="https://lh6.googleusercontent.com/qOi6CaG-7vjpsR1TOVnP5WvhPP-BOtouBJu97HrEKMiLpf_UHpzAl5WDDdhZe73MlWS5Gh-XkSa7gXsCYff1p_IMTNqry4Qhaj9stewtmBd5ScseEaK_piRKsQ-JfSaufe8Hf9z249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5202" y="1997867"/>
            <a:ext cx="7953596" cy="33658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0891" y="5943600"/>
            <a:ext cx="8595119"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4040601"/>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a:t>
            </a:r>
            <a:r>
              <a:rPr lang="en-US" dirty="0" smtClean="0"/>
              <a:t>Current Position</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5615" y="1417638"/>
            <a:ext cx="8012769" cy="4525963"/>
          </a:xfrm>
        </p:spPr>
      </p:pic>
      <p:sp>
        <p:nvSpPr>
          <p:cNvPr id="5" name="TextBox 4"/>
          <p:cNvSpPr txBox="1"/>
          <p:nvPr/>
        </p:nvSpPr>
        <p:spPr>
          <a:xfrm>
            <a:off x="6832710" y="6340886"/>
            <a:ext cx="1616364"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779430751"/>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 Did </a:t>
            </a:r>
            <a:r>
              <a:rPr lang="en-US" b="0" dirty="0"/>
              <a:t/>
            </a:r>
            <a:br>
              <a:rPr lang="en-US" b="0" dirty="0"/>
            </a:br>
            <a:r>
              <a:rPr lang="en-US" b="0" dirty="0"/>
              <a:t/>
            </a:r>
            <a:br>
              <a:rPr lang="en-US" b="0" dirty="0"/>
            </a:br>
            <a:endParaRPr lang="en-US" dirty="0"/>
          </a:p>
        </p:txBody>
      </p:sp>
      <p:pic>
        <p:nvPicPr>
          <p:cNvPr id="1026" name="Picture 2" descr="https://lh6.googleusercontent.com/ojNx9MgxOKiGyb4c6yxDZhQS6a2YhMXNCUOftXAa5kHucwJfkOdCmWVoj8e0GDg0_58iTbGeecRVFa7Y06ktgqDkkflsaAOCL9UcP6teVzKMOC6sxFstYq_1C7XhyBduW7lRZ4AYDt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232" y="1417638"/>
            <a:ext cx="8126768" cy="540827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0891" y="5943600"/>
            <a:ext cx="836341"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732030"/>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Why I Am Excited to Be a Part of This</a:t>
            </a:r>
            <a:r>
              <a:rPr lang="en-US" b="0" dirty="0"/>
              <a:t/>
            </a:r>
            <a:br>
              <a:rPr lang="en-US" b="0" dirty="0"/>
            </a:br>
            <a:r>
              <a:rPr lang="en-US" dirty="0"/>
              <a:t/>
            </a:r>
            <a:br>
              <a:rPr lang="en-US" dirty="0"/>
            </a:br>
            <a:endParaRPr lang="en-US" dirty="0"/>
          </a:p>
        </p:txBody>
      </p:sp>
      <p:pic>
        <p:nvPicPr>
          <p:cNvPr id="16386" name="Picture 2" descr="https://lh4.googleusercontent.com/FB_2LA5igNcwLabefg1s-iekod8_M8ynOHShoQ3Tt9dtNzAyOfDACnunzlGU-yPgzZpGL9VEIR6NVYSsqhUtVLIJu3n9xE83BcjkFGgfEldu0X8bezKMdT4EHyYGps45F1mBFJHYnvI"/>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8333" b="12339"/>
          <a:stretch/>
        </p:blipFill>
        <p:spPr bwMode="auto">
          <a:xfrm>
            <a:off x="0" y="1417638"/>
            <a:ext cx="9144000"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573723"/>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 Read More</a:t>
            </a:r>
          </a:p>
        </p:txBody>
      </p:sp>
      <p:sp>
        <p:nvSpPr>
          <p:cNvPr id="3" name="Content Placeholder 2"/>
          <p:cNvSpPr>
            <a:spLocks noGrp="1"/>
          </p:cNvSpPr>
          <p:nvPr>
            <p:ph idx="1"/>
          </p:nvPr>
        </p:nvSpPr>
        <p:spPr>
          <a:xfrm>
            <a:off x="369651" y="1327825"/>
            <a:ext cx="8229600" cy="4525963"/>
          </a:xfrm>
        </p:spPr>
        <p:txBody>
          <a:bodyPr/>
          <a:lstStyle/>
          <a:p>
            <a:pPr marL="0" indent="0">
              <a:buNone/>
            </a:pPr>
            <a:r>
              <a:rPr lang="en-US" b="1" dirty="0"/>
              <a:t>Loosen, S. (2014). High school linguistics: A secondary school elective course. </a:t>
            </a:r>
            <a:r>
              <a:rPr lang="en-US" b="1" i="1" dirty="0"/>
              <a:t>Language,</a:t>
            </a:r>
            <a:r>
              <a:rPr lang="en-US" b="1" dirty="0"/>
              <a:t> </a:t>
            </a:r>
            <a:r>
              <a:rPr lang="en-US" b="1" i="1" dirty="0"/>
              <a:t>90</a:t>
            </a:r>
            <a:r>
              <a:rPr lang="en-US" b="1" dirty="0"/>
              <a:t>:4, e258-e273. </a:t>
            </a:r>
            <a:r>
              <a:rPr lang="en-US" b="1" dirty="0">
                <a:hlinkClick r:id="rId3"/>
              </a:rPr>
              <a:t>https://muse.jhu.edu/article/563098/summary</a:t>
            </a:r>
            <a:endParaRPr lang="en-US" b="1" dirty="0"/>
          </a:p>
          <a:p>
            <a:pPr marL="0" indent="0">
              <a:buNone/>
            </a:pPr>
            <a:endParaRPr lang="en-US" sz="1100" dirty="0"/>
          </a:p>
          <a:p>
            <a:pPr marL="0" indent="0">
              <a:buNone/>
            </a:pPr>
            <a:r>
              <a:rPr lang="en-US" sz="1000" dirty="0"/>
              <a:t>IMAGE CITATIONS:</a:t>
            </a:r>
          </a:p>
          <a:p>
            <a:pPr marL="0" indent="0">
              <a:buNone/>
            </a:pPr>
            <a:r>
              <a:rPr lang="en-US" sz="1000" dirty="0"/>
              <a:t>@</a:t>
            </a:r>
            <a:r>
              <a:rPr lang="en-US" sz="1000" dirty="0" err="1"/>
              <a:t>bldngblockssll</a:t>
            </a:r>
            <a:r>
              <a:rPr lang="en-US" sz="1000" dirty="0"/>
              <a:t>. Baby. Digital image. </a:t>
            </a:r>
            <a:r>
              <a:rPr lang="en-US" sz="1000" i="1" dirty="0"/>
              <a:t>Building Blocks Speech, Language &amp; Literacy</a:t>
            </a:r>
            <a:r>
              <a:rPr lang="en-US" sz="1000" dirty="0"/>
              <a:t>. </a:t>
            </a:r>
            <a:r>
              <a:rPr lang="en-US" sz="1000" dirty="0" err="1"/>
              <a:t>N.p</a:t>
            </a:r>
            <a:r>
              <a:rPr lang="en-US" sz="1000" dirty="0"/>
              <a:t>., 01 Oct. 2015. Web. 21 Dec. 2016.</a:t>
            </a:r>
          </a:p>
          <a:p>
            <a:pPr marL="0" indent="0">
              <a:buNone/>
            </a:pPr>
            <a:r>
              <a:rPr lang="en-US" sz="1000" dirty="0"/>
              <a:t>"</a:t>
            </a:r>
            <a:r>
              <a:rPr lang="en-US" sz="1000" dirty="0" err="1"/>
              <a:t>Building+blocks</a:t>
            </a:r>
            <a:r>
              <a:rPr lang="en-US" sz="1000" dirty="0"/>
              <a:t> - Google Search." </a:t>
            </a:r>
            <a:r>
              <a:rPr lang="en-US" sz="1000" i="1" dirty="0" err="1"/>
              <a:t>Building+blocks</a:t>
            </a:r>
            <a:r>
              <a:rPr lang="en-US" sz="1000" i="1" dirty="0"/>
              <a:t> - Google Search</a:t>
            </a:r>
            <a:r>
              <a:rPr lang="en-US" sz="1000" dirty="0"/>
              <a:t>. </a:t>
            </a:r>
            <a:r>
              <a:rPr lang="en-US" sz="1000" dirty="0" err="1"/>
              <a:t>AdvisorAnalyst</a:t>
            </a:r>
            <a:r>
              <a:rPr lang="en-US" sz="1000" dirty="0"/>
              <a:t>, </a:t>
            </a:r>
            <a:r>
              <a:rPr lang="en-US" sz="1000" dirty="0" err="1"/>
              <a:t>n.d.</a:t>
            </a:r>
            <a:r>
              <a:rPr lang="en-US" sz="1000" dirty="0"/>
              <a:t> Web. 21 Dec. 2016.</a:t>
            </a:r>
          </a:p>
          <a:p>
            <a:pPr marL="0" indent="0">
              <a:buNone/>
            </a:pPr>
            <a:r>
              <a:rPr lang="en-US" sz="1000" dirty="0" err="1"/>
              <a:t>Cautionfilm</a:t>
            </a:r>
            <a:r>
              <a:rPr lang="en-US" sz="1000" dirty="0"/>
              <a:t>. "Medium Long Shot of Two Climbers Arriving a Snow-covered Mountain..."</a:t>
            </a:r>
            <a:r>
              <a:rPr lang="en-US" sz="1000" i="1" dirty="0"/>
              <a:t>Getty Images</a:t>
            </a:r>
            <a:r>
              <a:rPr lang="en-US" sz="1000" dirty="0"/>
              <a:t>. </a:t>
            </a:r>
            <a:r>
              <a:rPr lang="en-US" sz="1000" dirty="0" err="1"/>
              <a:t>Cautionfilm</a:t>
            </a:r>
            <a:r>
              <a:rPr lang="en-US" sz="1000" dirty="0"/>
              <a:t>, </a:t>
            </a:r>
            <a:r>
              <a:rPr lang="en-US" sz="1000" dirty="0" err="1"/>
              <a:t>n.d.</a:t>
            </a:r>
            <a:r>
              <a:rPr lang="en-US" sz="1000" dirty="0"/>
              <a:t> Web. 21 Dec. 2016.</a:t>
            </a:r>
          </a:p>
          <a:p>
            <a:pPr marL="0" indent="0">
              <a:buNone/>
            </a:pPr>
            <a:r>
              <a:rPr lang="en-US" sz="1000" dirty="0"/>
              <a:t>Man pushing rock. Digital image. </a:t>
            </a:r>
            <a:r>
              <a:rPr lang="en-US" sz="1000" dirty="0" err="1"/>
              <a:t>N.p</a:t>
            </a:r>
            <a:r>
              <a:rPr lang="en-US" sz="1000" dirty="0"/>
              <a:t>., </a:t>
            </a:r>
            <a:r>
              <a:rPr lang="en-US" sz="1000" dirty="0" err="1"/>
              <a:t>n.d.</a:t>
            </a:r>
            <a:r>
              <a:rPr lang="en-US" sz="1000" dirty="0"/>
              <a:t> Web. 3 Dec. 2016. </a:t>
            </a:r>
          </a:p>
          <a:p>
            <a:pPr marL="0" indent="0">
              <a:buNone/>
            </a:pPr>
            <a:r>
              <a:rPr lang="en-US" sz="1000" dirty="0"/>
              <a:t>Milwaukee on Map of the World. Digital image. </a:t>
            </a:r>
            <a:r>
              <a:rPr lang="en-US" sz="1000" dirty="0" err="1"/>
              <a:t>N.p</a:t>
            </a:r>
            <a:r>
              <a:rPr lang="en-US" sz="1000" dirty="0"/>
              <a:t>., Oct. 2010. Web. 3 Dec. 2016. Open book. Digital image. </a:t>
            </a:r>
            <a:r>
              <a:rPr lang="en-US" sz="1000" dirty="0" err="1"/>
              <a:t>N.p</a:t>
            </a:r>
            <a:r>
              <a:rPr lang="en-US" sz="1000" dirty="0"/>
              <a:t>., </a:t>
            </a:r>
            <a:r>
              <a:rPr lang="en-US" sz="1000" dirty="0" err="1"/>
              <a:t>n.d.</a:t>
            </a:r>
            <a:r>
              <a:rPr lang="en-US" sz="1000" dirty="0"/>
              <a:t> Web. 3 Dec. 2016. </a:t>
            </a:r>
          </a:p>
          <a:p>
            <a:pPr marL="0" indent="0">
              <a:buNone/>
            </a:pPr>
            <a:r>
              <a:rPr lang="en-US" sz="1000" i="1" dirty="0"/>
              <a:t>Organs of Speech</a:t>
            </a:r>
            <a:r>
              <a:rPr lang="en-US" sz="1000" dirty="0"/>
              <a:t>. Digital image. Image Quiz, </a:t>
            </a:r>
            <a:r>
              <a:rPr lang="en-US" sz="1000" dirty="0" err="1"/>
              <a:t>n.d.</a:t>
            </a:r>
            <a:r>
              <a:rPr lang="en-US" sz="1000" dirty="0"/>
              <a:t> Web. 27 Dec. 2016. </a:t>
            </a:r>
          </a:p>
          <a:p>
            <a:pPr marL="0" indent="0">
              <a:buNone/>
            </a:pPr>
            <a:r>
              <a:rPr lang="en-US" sz="1000" dirty="0"/>
              <a:t>Question mark. Digital image. Clipart, </a:t>
            </a:r>
            <a:r>
              <a:rPr lang="en-US" sz="1000" dirty="0" err="1"/>
              <a:t>n.d.</a:t>
            </a:r>
            <a:r>
              <a:rPr lang="en-US" sz="1000" dirty="0"/>
              <a:t> Web. 3 Dec. 2016.</a:t>
            </a:r>
          </a:p>
          <a:p>
            <a:pPr marL="0" indent="0">
              <a:buNone/>
            </a:pPr>
            <a:r>
              <a:rPr lang="en-US" sz="1000" dirty="0"/>
              <a:t>The Linguists documentary photo. Digital image. NVCC, 7 Apr. 2014. Web. 11 Dec. 2016.</a:t>
            </a:r>
          </a:p>
          <a:p>
            <a:pPr marL="0" indent="0">
              <a:buNone/>
            </a:pPr>
            <a:r>
              <a:rPr lang="en-US" sz="1000" dirty="0"/>
              <a:t>Two people in conversation. Digital image. Voices in Wartime, </a:t>
            </a:r>
            <a:r>
              <a:rPr lang="en-US" sz="1000" dirty="0" err="1"/>
              <a:t>n.d.</a:t>
            </a:r>
            <a:r>
              <a:rPr lang="en-US" sz="1000" dirty="0"/>
              <a:t> Web. 2 Jan. 2017. </a:t>
            </a:r>
          </a:p>
        </p:txBody>
      </p:sp>
      <p:sp>
        <p:nvSpPr>
          <p:cNvPr id="4" name="TextBox 3"/>
          <p:cNvSpPr txBox="1"/>
          <p:nvPr/>
        </p:nvSpPr>
        <p:spPr>
          <a:xfrm>
            <a:off x="6761018" y="6271491"/>
            <a:ext cx="1838233" cy="39716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91130529"/>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19768"/>
            <a:ext cx="8329475" cy="651808"/>
          </a:xfrm>
        </p:spPr>
        <p:txBody>
          <a:bodyPr/>
          <a:lstStyle/>
          <a:p>
            <a:r>
              <a:rPr lang="en-US" sz="2200" dirty="0"/>
              <a:t>Offering an Introductory Linguistics Course in High School</a:t>
            </a:r>
            <a:br>
              <a:rPr lang="en-US" sz="2200" dirty="0"/>
            </a:br>
            <a:endParaRPr lang="en-US" sz="2200" dirty="0">
              <a:solidFill>
                <a:schemeClr val="bg1"/>
              </a:solidFill>
            </a:endParaRPr>
          </a:p>
        </p:txBody>
      </p:sp>
      <p:sp>
        <p:nvSpPr>
          <p:cNvPr id="3" name="Text Placeholder 2"/>
          <p:cNvSpPr>
            <a:spLocks noGrp="1"/>
          </p:cNvSpPr>
          <p:nvPr>
            <p:ph type="body" idx="10"/>
          </p:nvPr>
        </p:nvSpPr>
        <p:spPr/>
        <p:txBody>
          <a:bodyPr/>
          <a:lstStyle/>
          <a:p>
            <a:pPr marL="0" indent="0">
              <a:buNone/>
            </a:pPr>
            <a:r>
              <a:rPr lang="en-US" sz="1500" b="1" dirty="0"/>
              <a:t>Milwaukee Board of School Directors	       MPS Senior Team</a:t>
            </a:r>
          </a:p>
        </p:txBody>
      </p:sp>
      <p:sp>
        <p:nvSpPr>
          <p:cNvPr id="4" name="Content Placeholder 3"/>
          <p:cNvSpPr>
            <a:spLocks noGrp="1"/>
          </p:cNvSpPr>
          <p:nvPr>
            <p:ph sz="half" idx="4294967295"/>
          </p:nvPr>
        </p:nvSpPr>
        <p:spPr>
          <a:xfrm>
            <a:off x="381000" y="2537223"/>
            <a:ext cx="3505200" cy="2377678"/>
          </a:xfrm>
          <a:prstGeom prst="rect">
            <a:avLst/>
          </a:prstGeom>
        </p:spPr>
        <p:txBody>
          <a:bodyPr/>
          <a:lstStyle/>
          <a:p>
            <a:pPr marL="0" indent="0">
              <a:lnSpc>
                <a:spcPct val="110000"/>
              </a:lnSpc>
              <a:buNone/>
            </a:pPr>
            <a:r>
              <a:rPr lang="en-US" sz="1200" b="1" dirty="0"/>
              <a:t>Mark Sain, District 1, President</a:t>
            </a:r>
          </a:p>
          <a:p>
            <a:pPr marL="0" indent="0">
              <a:lnSpc>
                <a:spcPct val="110000"/>
              </a:lnSpc>
              <a:buNone/>
            </a:pPr>
            <a:r>
              <a:rPr lang="en-US" sz="1200" b="1" dirty="0"/>
              <a:t>Larry Miller, District 5, Vice President</a:t>
            </a:r>
          </a:p>
          <a:p>
            <a:pPr marL="0" indent="0">
              <a:lnSpc>
                <a:spcPct val="110000"/>
              </a:lnSpc>
              <a:buNone/>
            </a:pPr>
            <a:r>
              <a:rPr lang="en-US" sz="1200" b="1" dirty="0"/>
              <a:t>Wendell J. Harris, Sr., District 2</a:t>
            </a:r>
          </a:p>
          <a:p>
            <a:pPr marL="0" indent="0">
              <a:lnSpc>
                <a:spcPct val="110000"/>
              </a:lnSpc>
              <a:buNone/>
            </a:pPr>
            <a:r>
              <a:rPr lang="en-US" sz="1200" b="1" dirty="0"/>
              <a:t>Michael Bonds, Ph.D., District 3</a:t>
            </a:r>
          </a:p>
          <a:p>
            <a:pPr marL="0" indent="0">
              <a:lnSpc>
                <a:spcPct val="110000"/>
              </a:lnSpc>
              <a:buNone/>
            </a:pPr>
            <a:r>
              <a:rPr lang="en-US" sz="1200" b="1" dirty="0"/>
              <a:t>Annie Woodward, District 4</a:t>
            </a:r>
          </a:p>
          <a:p>
            <a:pPr marL="0" indent="0">
              <a:lnSpc>
                <a:spcPct val="110000"/>
              </a:lnSpc>
              <a:buNone/>
            </a:pPr>
            <a:r>
              <a:rPr lang="en-US" sz="1200" b="1" dirty="0"/>
              <a:t>Luis A. </a:t>
            </a:r>
            <a:r>
              <a:rPr lang="en-US" sz="1200" b="1" dirty="0" err="1"/>
              <a:t>Báez</a:t>
            </a:r>
            <a:r>
              <a:rPr lang="en-US" sz="1200" b="1" dirty="0"/>
              <a:t> (Tony), Ph.D., District 6</a:t>
            </a:r>
          </a:p>
          <a:p>
            <a:pPr marL="0" indent="0">
              <a:lnSpc>
                <a:spcPct val="110000"/>
              </a:lnSpc>
              <a:buNone/>
            </a:pPr>
            <a:r>
              <a:rPr lang="en-US" sz="1200" b="1" dirty="0"/>
              <a:t>Paula Phillips, District 7</a:t>
            </a:r>
          </a:p>
          <a:p>
            <a:pPr marL="0" indent="0">
              <a:lnSpc>
                <a:spcPct val="110000"/>
              </a:lnSpc>
              <a:buNone/>
            </a:pPr>
            <a:r>
              <a:rPr lang="en-US" sz="1200" b="1" dirty="0"/>
              <a:t>Carol Voss, District 8</a:t>
            </a:r>
          </a:p>
          <a:p>
            <a:pPr marL="0" indent="0">
              <a:lnSpc>
                <a:spcPct val="110000"/>
              </a:lnSpc>
              <a:buNone/>
            </a:pPr>
            <a:r>
              <a:rPr lang="en-US" sz="1200" b="1" dirty="0"/>
              <a:t>Terrence Falk, At-Large</a:t>
            </a:r>
          </a:p>
          <a:p>
            <a:pPr marL="0" indent="0">
              <a:buNone/>
            </a:pPr>
            <a:endParaRPr lang="en-US" sz="1200" b="1" dirty="0"/>
          </a:p>
          <a:p>
            <a:pPr marL="0" indent="0">
              <a:buNone/>
            </a:pPr>
            <a:endParaRPr lang="en-US" sz="1200" dirty="0"/>
          </a:p>
        </p:txBody>
      </p:sp>
      <p:sp>
        <p:nvSpPr>
          <p:cNvPr id="6" name="Content Placeholder 5"/>
          <p:cNvSpPr>
            <a:spLocks noGrp="1"/>
          </p:cNvSpPr>
          <p:nvPr>
            <p:ph sz="quarter" idx="4294967295"/>
          </p:nvPr>
        </p:nvSpPr>
        <p:spPr>
          <a:xfrm>
            <a:off x="4391892" y="2537223"/>
            <a:ext cx="4572000" cy="2377678"/>
          </a:xfrm>
          <a:prstGeom prst="rect">
            <a:avLst/>
          </a:prstGeom>
        </p:spPr>
        <p:txBody>
          <a:bodyPr/>
          <a:lstStyle/>
          <a:p>
            <a:pPr marL="0" indent="0">
              <a:lnSpc>
                <a:spcPct val="110000"/>
              </a:lnSpc>
              <a:buNone/>
            </a:pPr>
            <a:r>
              <a:rPr lang="en-US" sz="1200" b="1" dirty="0" err="1"/>
              <a:t>Darienne</a:t>
            </a:r>
            <a:r>
              <a:rPr lang="en-US" sz="1200" b="1" dirty="0"/>
              <a:t> B. Driver, </a:t>
            </a:r>
            <a:r>
              <a:rPr lang="en-US" sz="1200" b="1" dirty="0" err="1"/>
              <a:t>Ed.D</a:t>
            </a:r>
            <a:r>
              <a:rPr lang="en-US" sz="1200" b="1" dirty="0"/>
              <a:t>., Superintendent of Schools</a:t>
            </a:r>
          </a:p>
          <a:p>
            <a:pPr marL="0" indent="0">
              <a:lnSpc>
                <a:spcPct val="110000"/>
              </a:lnSpc>
              <a:buNone/>
            </a:pPr>
            <a:r>
              <a:rPr lang="en-US" sz="1200" b="1" dirty="0"/>
              <a:t>Gina </a:t>
            </a:r>
            <a:r>
              <a:rPr lang="en-US" sz="1200" b="1" dirty="0" err="1"/>
              <a:t>Spang</a:t>
            </a:r>
            <a:r>
              <a:rPr lang="en-US" sz="1200" b="1" dirty="0"/>
              <a:t>, P.E., Chief of Staff</a:t>
            </a:r>
          </a:p>
          <a:p>
            <a:pPr marL="0" indent="0">
              <a:lnSpc>
                <a:spcPct val="110000"/>
              </a:lnSpc>
              <a:buNone/>
            </a:pPr>
            <a:r>
              <a:rPr lang="en-US" sz="1200" b="1" dirty="0"/>
              <a:t>Tonya Adair, Chief Innovation and Information Officer</a:t>
            </a:r>
          </a:p>
          <a:p>
            <a:pPr marL="0" indent="0">
              <a:lnSpc>
                <a:spcPct val="110000"/>
              </a:lnSpc>
              <a:buNone/>
            </a:pPr>
            <a:r>
              <a:rPr lang="en-US" sz="1200" b="1" dirty="0"/>
              <a:t>Ruth Maegli, Chief Academic Officer</a:t>
            </a:r>
          </a:p>
          <a:p>
            <a:pPr marL="0" indent="0">
              <a:lnSpc>
                <a:spcPct val="110000"/>
              </a:lnSpc>
              <a:buNone/>
            </a:pPr>
            <a:r>
              <a:rPr lang="en-US" sz="1200" b="1" dirty="0"/>
              <a:t>Himanshu Parikh, Acting Chief Human Resources Officer</a:t>
            </a:r>
          </a:p>
          <a:p>
            <a:pPr marL="0" indent="0">
              <a:lnSpc>
                <a:spcPct val="110000"/>
              </a:lnSpc>
              <a:buNone/>
            </a:pPr>
            <a:r>
              <a:rPr lang="en-US" sz="1200" b="1" dirty="0"/>
              <a:t>Keith Posley, </a:t>
            </a:r>
            <a:r>
              <a:rPr lang="en-US" sz="1200" b="1" dirty="0" err="1"/>
              <a:t>Ed.D</a:t>
            </a:r>
            <a:r>
              <a:rPr lang="en-US" sz="1200" b="1" dirty="0"/>
              <a:t>., Chief School Administration Officer</a:t>
            </a:r>
          </a:p>
          <a:p>
            <a:pPr marL="0" indent="0">
              <a:lnSpc>
                <a:spcPct val="110000"/>
              </a:lnSpc>
              <a:buNone/>
            </a:pPr>
            <a:r>
              <a:rPr lang="en-US" sz="1200" b="1" dirty="0"/>
              <a:t>Wendell Willis, Chief Operations Officer</a:t>
            </a:r>
          </a:p>
          <a:p>
            <a:pPr marL="0" indent="0">
              <a:lnSpc>
                <a:spcPct val="110000"/>
              </a:lnSpc>
              <a:buNone/>
            </a:pPr>
            <a:r>
              <a:rPr lang="en-US" sz="1200" b="1" dirty="0"/>
              <a:t>Sue </a:t>
            </a:r>
            <a:r>
              <a:rPr lang="en-US" sz="1200" b="1" dirty="0" err="1"/>
              <a:t>Saller</a:t>
            </a:r>
            <a:r>
              <a:rPr lang="en-US" sz="1200" b="1" dirty="0"/>
              <a:t>, Manager, Superintendent’s Initiatives</a:t>
            </a:r>
          </a:p>
          <a:p>
            <a:pPr marL="0" indent="0">
              <a:lnSpc>
                <a:spcPct val="110000"/>
              </a:lnSpc>
              <a:buNone/>
            </a:pPr>
            <a:r>
              <a:rPr lang="en-US" sz="1200" b="1" dirty="0"/>
              <a:t>Ashley Lee, Special Assistant to the Superintendent</a:t>
            </a:r>
          </a:p>
          <a:p>
            <a:pPr marL="0" indent="0">
              <a:buNone/>
            </a:pPr>
            <a:endParaRPr lang="en-US" sz="1400" b="1" u="sng" dirty="0">
              <a:solidFill>
                <a:srgbClr val="145B9B"/>
              </a:solidFill>
            </a:endParaRPr>
          </a:p>
          <a:p>
            <a:pPr marL="0" indent="0">
              <a:buNone/>
            </a:pPr>
            <a:endParaRPr lang="en-US" sz="1400" dirty="0"/>
          </a:p>
        </p:txBody>
      </p:sp>
      <p:sp>
        <p:nvSpPr>
          <p:cNvPr id="5" name="TextBox 4"/>
          <p:cNvSpPr txBox="1"/>
          <p:nvPr/>
        </p:nvSpPr>
        <p:spPr>
          <a:xfrm>
            <a:off x="6677892" y="6200775"/>
            <a:ext cx="1780308" cy="42862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1862292103"/>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How I Did It</a:t>
            </a:r>
          </a:p>
        </p:txBody>
      </p:sp>
      <p:pic>
        <p:nvPicPr>
          <p:cNvPr id="4100" name="Picture 4" descr="Image result for hike up a mountain with a tea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417638"/>
            <a:ext cx="9144000"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04834"/>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Where I Did It</a:t>
            </a:r>
          </a:p>
        </p:txBody>
      </p:sp>
      <p:pic>
        <p:nvPicPr>
          <p:cNvPr id="2050" name="Picture 2" descr="https://lh3.googleusercontent.com/6eJfOdjLD-0aiAWuTpU9oDw6NHo7CYZZfFBC9NphDVwdJyXqRtQP8Ruo5JOksy40bQyyZwgCX_GV55vS8YMyXS2dMPbIccMeRXMWma8Zh-O5izNXBcxfSAj02pfUAppRadTAwL9r3v8"/>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99233" y="1516566"/>
            <a:ext cx="5123839" cy="52299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0892" y="5943600"/>
            <a:ext cx="1718342"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7023072" y="5943600"/>
            <a:ext cx="1786391"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4794822"/>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 Did It</a:t>
            </a:r>
            <a:r>
              <a:rPr lang="en-US" b="0" dirty="0"/>
              <a:t/>
            </a:r>
            <a:br>
              <a:rPr lang="en-US" b="0" dirty="0"/>
            </a:br>
            <a:r>
              <a:rPr lang="en-US" dirty="0"/>
              <a:t/>
            </a:r>
            <a:br>
              <a:rPr lang="en-US" dirty="0"/>
            </a:br>
            <a:endParaRPr lang="en-US" dirty="0"/>
          </a:p>
        </p:txBody>
      </p:sp>
      <p:pic>
        <p:nvPicPr>
          <p:cNvPr id="3074" name="Picture 2" descr="https://lh6.googleusercontent.com/F_UYp0hufgtrPuzM9nHEzB4QfuUyBrskMuM4tVkrGsQerS6QoaP9li0y-CCmrjIa1GnI1pDREjMKcLY9_X1emje1Dk1NeJz3p2OtJY_6msnEXy2s-ZMjEfsAPK5dtIEyjgmNFfgWJUU"/>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22342" y="1596733"/>
            <a:ext cx="2891534" cy="50516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0891" y="5943600"/>
            <a:ext cx="1982446"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782413" y="6055113"/>
            <a:ext cx="2172016"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375054"/>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Study</a:t>
            </a:r>
          </a:p>
        </p:txBody>
      </p:sp>
      <p:sp>
        <p:nvSpPr>
          <p:cNvPr id="3" name="Content Placeholder 2"/>
          <p:cNvSpPr>
            <a:spLocks noGrp="1"/>
          </p:cNvSpPr>
          <p:nvPr>
            <p:ph idx="1"/>
          </p:nvPr>
        </p:nvSpPr>
        <p:spPr/>
        <p:txBody>
          <a:bodyPr/>
          <a:lstStyle/>
          <a:p>
            <a:pPr marL="0" indent="0">
              <a:buNone/>
            </a:pPr>
            <a:r>
              <a:rPr lang="en-US" dirty="0"/>
              <a:t>  </a:t>
            </a:r>
          </a:p>
        </p:txBody>
      </p:sp>
      <p:pic>
        <p:nvPicPr>
          <p:cNvPr id="17410" name="Picture 2" descr="https://lh6.googleusercontent.com/h61d_35ZtHT7IfR7fXZaG6aSSgVPo1ozKNBFpWHvfyVtt2PJny_mqD8Ja9irPT5yBSW2ZjijJJTb8JPS3nYfXrJudcyoS2W7S2Pm8ScreNbtIJ_ztnrEDUwhur3-Gsd_3mANw3iieM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85" y="1417638"/>
            <a:ext cx="9686943" cy="5440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18423"/>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Study</a:t>
            </a:r>
          </a:p>
        </p:txBody>
      </p:sp>
      <p:sp>
        <p:nvSpPr>
          <p:cNvPr id="3" name="Text Placeholder 2"/>
          <p:cNvSpPr>
            <a:spLocks noGrp="1"/>
          </p:cNvSpPr>
          <p:nvPr>
            <p:ph type="body" idx="10"/>
          </p:nvPr>
        </p:nvSpPr>
        <p:spPr>
          <a:xfrm>
            <a:off x="-1190581" y="3008529"/>
            <a:ext cx="10814234" cy="4460621"/>
          </a:xfrm>
        </p:spPr>
        <p:txBody>
          <a:bodyPr/>
          <a:lstStyle/>
          <a:p>
            <a:endParaRPr lang="en-US" dirty="0"/>
          </a:p>
        </p:txBody>
      </p:sp>
      <p:pic>
        <p:nvPicPr>
          <p:cNvPr id="1026" name="Picture 2" descr="Image result for vocal anatomy unlabeled"/>
          <p:cNvPicPr>
            <a:picLocks noChangeAspect="1" noChangeArrowheads="1"/>
          </p:cNvPicPr>
          <p:nvPr/>
        </p:nvPicPr>
        <p:blipFill rotWithShape="1">
          <a:blip r:embed="rId3">
            <a:extLst>
              <a:ext uri="{28A0092B-C50C-407E-A947-70E740481C1C}">
                <a14:useLocalDpi xmlns:a14="http://schemas.microsoft.com/office/drawing/2010/main" val="0"/>
              </a:ext>
            </a:extLst>
          </a:blip>
          <a:srcRect l="10640" t="12752" r="-2958" b="-10850"/>
          <a:stretch/>
        </p:blipFill>
        <p:spPr bwMode="auto">
          <a:xfrm>
            <a:off x="0" y="1449659"/>
            <a:ext cx="9288963" cy="763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23777"/>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Study</a:t>
            </a:r>
          </a:p>
        </p:txBody>
      </p:sp>
      <p:pic>
        <p:nvPicPr>
          <p:cNvPr id="18438" name="Picture 6" descr="https://lh6.googleusercontent.com/EOxubSD0I_pq9105uWg-j2kbwEo-KK5EyBAoE1f-aHAkVmM0rAs4XkYuLUQphJ1oSmVjGkjKFALAvHNRB5C_vQLTwNEjW_VJlM1FRCmhXPvB_VXOpyK5B0FoHtvlPZuaZL6D0hT9GRQ"/>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08810" y="1417638"/>
            <a:ext cx="13600908" cy="544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412773"/>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Textbooks</a:t>
            </a:r>
            <a:r>
              <a:rPr lang="en-US" b="0" dirty="0"/>
              <a:t/>
            </a:r>
            <a:br>
              <a:rPr lang="en-US" b="0" dirty="0"/>
            </a:br>
            <a:r>
              <a:rPr lang="en-US" dirty="0"/>
              <a:t/>
            </a:r>
            <a:br>
              <a:rPr lang="en-US" dirty="0"/>
            </a:br>
            <a:endParaRPr lang="en-US" dirty="0"/>
          </a:p>
        </p:txBody>
      </p:sp>
      <p:pic>
        <p:nvPicPr>
          <p:cNvPr id="5122" name="Picture 2" descr="https://lh3.googleusercontent.com/-syr_QiB2m1tgvf7W3oQ7Z2HU-aI2_HuA0s7N865NkWfDB-4Ri0a5sDz_sEnWCg0-n_54QdnNywtTnkeRjLu9r47cFmecC26NkGFqQYcYanWSmBb3-djGpSY_TqcutR4mb7SvpoNAm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9825" y="1531937"/>
            <a:ext cx="4095750" cy="5119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0891" y="5943600"/>
            <a:ext cx="1948992"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6785517" y="5943600"/>
            <a:ext cx="2135459" cy="80288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7369454"/>
      </p:ext>
    </p:extLst>
  </p:cSld>
  <p:clrMapOvr>
    <a:masterClrMapping/>
  </p:clrMapOvr>
  <mc:AlternateContent xmlns:mc="http://schemas.openxmlformats.org/markup-compatibility/2006" xmlns:p14="http://schemas.microsoft.com/office/powerpoint/2010/main">
    <mc:Choice Requires="p14">
      <p:transition p14:dur="200" advClick="0" advTm="20000">
        <p14:prism/>
      </p:transition>
    </mc:Choice>
    <mc:Fallback xmlns="">
      <p:transition advClick="0" advTm="20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MPS Colors">
      <a:dk1>
        <a:sysClr val="windowText" lastClr="000000"/>
      </a:dk1>
      <a:lt1>
        <a:sysClr val="window" lastClr="FFFFFF"/>
      </a:lt1>
      <a:dk2>
        <a:srgbClr val="0072C6"/>
      </a:dk2>
      <a:lt2>
        <a:srgbClr val="FFFFFF"/>
      </a:lt2>
      <a:accent1>
        <a:srgbClr val="F4C43A"/>
      </a:accent1>
      <a:accent2>
        <a:srgbClr val="C41E3A"/>
      </a:accent2>
      <a:accent3>
        <a:srgbClr val="8DBF41"/>
      </a:accent3>
      <a:accent4>
        <a:srgbClr val="4A3C9B"/>
      </a:accent4>
      <a:accent5>
        <a:srgbClr val="125EB6"/>
      </a:accent5>
      <a:accent6>
        <a:srgbClr val="2B2B28"/>
      </a:accent6>
      <a:hlink>
        <a:srgbClr val="0000FF"/>
      </a:hlink>
      <a:folHlink>
        <a:srgbClr val="C41E3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d5381ff-bfaa-4e81-a729-ee07964d5a4b">
      <UserInfo>
        <DisplayName>Adair, Tonya C</DisplayName>
        <AccountId>21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62D67DBD66B94D933873506FE7BCF5" ma:contentTypeVersion="2" ma:contentTypeDescription="Create a new document." ma:contentTypeScope="" ma:versionID="72be8e6d9e0f1daccc3f8fc2e55b5833">
  <xsd:schema xmlns:xsd="http://www.w3.org/2001/XMLSchema" xmlns:xs="http://www.w3.org/2001/XMLSchema" xmlns:p="http://schemas.microsoft.com/office/2006/metadata/properties" xmlns:ns2="fd5381ff-bfaa-4e81-a729-ee07964d5a4b" targetNamespace="http://schemas.microsoft.com/office/2006/metadata/properties" ma:root="true" ma:fieldsID="6ee3c13e5cb69ac51610c3e5078ad7eb" ns2:_="">
    <xsd:import namespace="fd5381ff-bfaa-4e81-a729-ee07964d5a4b"/>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5381ff-bfaa-4e81-a729-ee07964d5a4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2363BB-CEF5-4192-ABE1-268C2038335B}">
  <ds:schemaRefs>
    <ds:schemaRef ds:uri="http://schemas.microsoft.com/office/infopath/2007/PartnerControls"/>
    <ds:schemaRef ds:uri="http://schemas.microsoft.com/office/2006/documentManagement/types"/>
    <ds:schemaRef ds:uri="http://purl.org/dc/elements/1.1/"/>
    <ds:schemaRef ds:uri="http://purl.org/dc/terms/"/>
    <ds:schemaRef ds:uri="http://purl.org/dc/dcmitype/"/>
    <ds:schemaRef ds:uri="http://schemas.openxmlformats.org/package/2006/metadata/core-properties"/>
    <ds:schemaRef ds:uri="http://www.w3.org/XML/1998/namespace"/>
    <ds:schemaRef ds:uri="fd5381ff-bfaa-4e81-a729-ee07964d5a4b"/>
    <ds:schemaRef ds:uri="http://schemas.microsoft.com/office/2006/metadata/properties"/>
  </ds:schemaRefs>
</ds:datastoreItem>
</file>

<file path=customXml/itemProps2.xml><?xml version="1.0" encoding="utf-8"?>
<ds:datastoreItem xmlns:ds="http://schemas.openxmlformats.org/officeDocument/2006/customXml" ds:itemID="{FB04A031-6879-413B-A24D-F6A44EDF5A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5381ff-bfaa-4e81-a729-ee07964d5a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8C50954-203B-4693-BA01-11BEEDB15B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908</TotalTime>
  <Words>1811</Words>
  <Application>Microsoft Office PowerPoint</Application>
  <PresentationFormat>On-screen Show (4:3)</PresentationFormat>
  <Paragraphs>147</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ＭＳ Ｐゴシック</vt:lpstr>
      <vt:lpstr>Arial</vt:lpstr>
      <vt:lpstr>Calibri</vt:lpstr>
      <vt:lpstr>Helvetica</vt:lpstr>
      <vt:lpstr>Lucida Grande</vt:lpstr>
      <vt:lpstr>Office Theme</vt:lpstr>
      <vt:lpstr>PowerPoint Presentation</vt:lpstr>
      <vt:lpstr>What I Did   </vt:lpstr>
      <vt:lpstr>How I Did It</vt:lpstr>
      <vt:lpstr>Where I Did It</vt:lpstr>
      <vt:lpstr>Why I Did It  </vt:lpstr>
      <vt:lpstr>We Study</vt:lpstr>
      <vt:lpstr>We Study</vt:lpstr>
      <vt:lpstr>We Study</vt:lpstr>
      <vt:lpstr>Our Textbooks  </vt:lpstr>
      <vt:lpstr>We Watch  </vt:lpstr>
      <vt:lpstr>We Observe Language</vt:lpstr>
      <vt:lpstr>Our Guest Speakers  </vt:lpstr>
      <vt:lpstr>What Went Well</vt:lpstr>
      <vt:lpstr>What Went Well</vt:lpstr>
      <vt:lpstr>What Didn’t Go Well  </vt:lpstr>
      <vt:lpstr>What the Students Said</vt:lpstr>
      <vt:lpstr>What the Students Said    </vt:lpstr>
      <vt:lpstr>Where This Is Going  </vt:lpstr>
      <vt:lpstr>My Current Position</vt:lpstr>
      <vt:lpstr>Why I Am Excited to Be a Part of This  </vt:lpstr>
      <vt:lpstr>To Read More</vt:lpstr>
      <vt:lpstr>Offering an Introductory Linguistics Course in High School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Knackert, Jennifer</dc:creator>
  <cp:lastModifiedBy>Loosen, Suzanne A</cp:lastModifiedBy>
  <cp:revision>48</cp:revision>
  <cp:lastPrinted>2017-10-09T19:18:27Z</cp:lastPrinted>
  <dcterms:modified xsi:type="dcterms:W3CDTF">2017-10-18T13:58:31Z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0x0101000F62D67DBD66B94D933873506FE7BCF5</vt:lpwstr>
  </property>
</Properties>
</file>