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1648" r:id="rId10"/>
    <p:sldId id="28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Effra" panose="020B0603020203020204" pitchFamily="34" charset="0"/>
      <p:regular r:id="rId19"/>
      <p:bold r:id="rId20"/>
      <p:italic r:id="rId21"/>
    </p:embeddedFont>
    <p:embeddedFont>
      <p:font typeface="Effra Heavy" panose="020B0603020203020204" pitchFamily="34" charset="0"/>
      <p:bold r:id="rId22"/>
    </p:embeddedFont>
    <p:embeddedFont>
      <p:font typeface="Museo Slab 300" panose="02000000000000000000" pitchFamily="2" charset="77"/>
      <p:regular r:id="rId23"/>
      <p:italic r:id="rId24"/>
    </p:embeddedFont>
    <p:embeddedFont>
      <p:font typeface="Museo Slab 700" panose="02000000000000000000" pitchFamily="2" charset="77"/>
      <p:regular r:id="rId25"/>
      <p:bold r:id="rId26"/>
    </p:embeddedFont>
    <p:embeddedFont>
      <p:font typeface="Museo Slab 900" panose="02000000000000000000" pitchFamily="2" charset="77"/>
      <p:bold r:id="rId27"/>
    </p:embeddedFont>
    <p:embeddedFont>
      <p:font typeface="Verdana" panose="020B0604030504040204" pitchFamily="34" charset="0"/>
      <p:regular r:id="rId28"/>
      <p:bold r:id="rId29"/>
      <p:italic r:id="rId30"/>
      <p:boldItalic r:id="rId3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936" userDrawn="1">
          <p15:clr>
            <a:srgbClr val="A4A3A4"/>
          </p15:clr>
        </p15:guide>
        <p15:guide id="2" pos="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howGuides="1">
      <p:cViewPr varScale="1">
        <p:scale>
          <a:sx n="117" d="100"/>
          <a:sy n="117" d="100"/>
        </p:scale>
        <p:origin x="576" y="168"/>
      </p:cViewPr>
      <p:guideLst>
        <p:guide orient="horz" pos="936"/>
        <p:guide pos="720"/>
      </p:guideLst>
    </p:cSldViewPr>
  </p:slideViewPr>
  <p:outlineViewPr>
    <p:cViewPr>
      <p:scale>
        <a:sx n="33" d="100"/>
        <a:sy n="33" d="100"/>
      </p:scale>
      <p:origin x="0" y="-94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7564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1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pic>
        <p:nvPicPr>
          <p:cNvPr id="21" name="Picture 7" descr="Picture 7"/>
          <p:cNvPicPr>
            <a:picLocks noChangeAspect="1"/>
          </p:cNvPicPr>
          <p:nvPr/>
        </p:nvPicPr>
        <p:blipFill>
          <a:blip r:embed="rId6"/>
          <a:stretch>
            <a:fillRect/>
          </a:stretch>
        </p:blipFill>
        <p:spPr>
          <a:xfrm>
            <a:off x="-4949" y="0"/>
            <a:ext cx="12201897" cy="6858000"/>
          </a:xfrm>
          <a:prstGeom prst="rect">
            <a:avLst/>
          </a:prstGeom>
          <a:ln w="12700">
            <a:miter lim="400000"/>
          </a:ln>
        </p:spPr>
      </p:pic>
      <p:sp>
        <p:nvSpPr>
          <p:cNvPr id="23"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24" name="Picture 11" descr="Picture 11"/>
          <p:cNvPicPr>
            <a:picLocks noChangeAspect="1"/>
          </p:cNvPicPr>
          <p:nvPr/>
        </p:nvPicPr>
        <p:blipFill>
          <a:blip r:embed="rId7"/>
          <a:stretch>
            <a:fillRect/>
          </a:stretch>
        </p:blipFill>
        <p:spPr>
          <a:xfrm>
            <a:off x="1066799" y="650904"/>
            <a:ext cx="3874959" cy="654924"/>
          </a:xfrm>
          <a:prstGeom prst="rect">
            <a:avLst/>
          </a:prstGeom>
          <a:ln w="12700">
            <a:miter lim="400000"/>
          </a:ln>
        </p:spPr>
      </p:pic>
      <p:sp>
        <p:nvSpPr>
          <p:cNvPr id="25" name="Straight Connector 12"/>
          <p:cNvSpPr/>
          <p:nvPr/>
        </p:nvSpPr>
        <p:spPr>
          <a:xfrm>
            <a:off x="1066800" y="4793200"/>
            <a:ext cx="10058400" cy="1"/>
          </a:xfrm>
          <a:prstGeom prst="line">
            <a:avLst/>
          </a:prstGeom>
          <a:ln w="25400" cap="rnd">
            <a:solidFill>
              <a:srgbClr val="FFFFFF"/>
            </a:solidFill>
            <a:prstDash val="sysDot"/>
          </a:ln>
        </p:spPr>
        <p:txBody>
          <a:bodyPr lIns="45719" rIns="45719"/>
          <a:lstStyle/>
          <a:p>
            <a:endParaRPr/>
          </a:p>
        </p:txBody>
      </p:sp>
      <p:pic>
        <p:nvPicPr>
          <p:cNvPr id="26" name="Picture 14" descr="Picture 14"/>
          <p:cNvPicPr>
            <a:picLocks noChangeAspect="1"/>
          </p:cNvPicPr>
          <p:nvPr/>
        </p:nvPicPr>
        <p:blipFill>
          <a:blip r:embed="rId8"/>
          <a:stretch>
            <a:fillRect/>
          </a:stretch>
        </p:blipFill>
        <p:spPr>
          <a:xfrm>
            <a:off x="1066799" y="1883087"/>
            <a:ext cx="6489978" cy="2388677"/>
          </a:xfrm>
          <a:prstGeom prst="rect">
            <a:avLst/>
          </a:prstGeom>
          <a:ln w="12700">
            <a:miter lim="400000"/>
          </a:ln>
        </p:spPr>
      </p:pic>
      <p:sp>
        <p:nvSpPr>
          <p:cNvPr id="14" name="Title 2">
            <a:extLst>
              <a:ext uri="{FF2B5EF4-FFF2-40B4-BE49-F238E27FC236}">
                <a16:creationId xmlns:a16="http://schemas.microsoft.com/office/drawing/2014/main" id="{0C9E2F18-5664-6E4F-932F-395ECAF742BF}"/>
              </a:ext>
            </a:extLst>
          </p:cNvPr>
          <p:cNvSpPr>
            <a:spLocks noGrp="1"/>
          </p:cNvSpPr>
          <p:nvPr>
            <p:ph type="title" hasCustomPrompt="1"/>
          </p:nvPr>
        </p:nvSpPr>
        <p:spPr>
          <a:xfrm>
            <a:off x="1061852" y="5069122"/>
            <a:ext cx="10138504" cy="654924"/>
          </a:xfrm>
        </p:spPr>
        <p:txBody>
          <a:bodyPr>
            <a:noAutofit/>
          </a:bodyPr>
          <a:lstStyle>
            <a:lvl1pPr>
              <a:defRPr sz="2000" b="1" i="0">
                <a:solidFill>
                  <a:schemeClr val="bg1"/>
                </a:solidFill>
                <a:latin typeface="Museo Slab 700" panose="02000000000000000000" pitchFamily="2" charset="77"/>
              </a:defRPr>
            </a:lvl1pPr>
          </a:lstStyle>
          <a:p>
            <a:r>
              <a:rPr lang="en-US" dirty="0"/>
              <a:t>SUBTITLE OF PRESENTATION • DATE • Presenter Name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ed, Bullets, 3 Photos">
    <p:spTree>
      <p:nvGrpSpPr>
        <p:cNvPr id="1" name=""/>
        <p:cNvGrpSpPr/>
        <p:nvPr/>
      </p:nvGrpSpPr>
      <p:grpSpPr>
        <a:xfrm>
          <a:off x="0" y="0"/>
          <a:ext cx="0" cy="0"/>
          <a:chOff x="0" y="0"/>
          <a:chExt cx="0" cy="0"/>
        </a:xfrm>
      </p:grpSpPr>
      <p:sp>
        <p:nvSpPr>
          <p:cNvPr id="133" name="Body Level One…"/>
          <p:cNvSpPr txBox="1">
            <a:spLocks noGrp="1"/>
          </p:cNvSpPr>
          <p:nvPr>
            <p:ph type="body" sz="quarter" idx="1" hasCustomPrompt="1"/>
          </p:nvPr>
        </p:nvSpPr>
        <p:spPr>
          <a:xfrm>
            <a:off x="1066800" y="2225714"/>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34"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35" name="Picture Placeholder 2"/>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36" name="Picture Placeholder 2"/>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37" name="Picture Placeholder 2"/>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38"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d &amp; Headshot Photos With Title">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46" name="Picture Placeholder 2"/>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47" name="Picture Placeholder 2"/>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48" name="Picture Placeholder 2"/>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49" name="Body Level One…"/>
          <p:cNvSpPr txBox="1">
            <a:spLocks noGrp="1"/>
          </p:cNvSpPr>
          <p:nvPr>
            <p:ph type="body" sz="quarter" idx="1" hasCustomPrompt="1"/>
          </p:nvPr>
        </p:nvSpPr>
        <p:spPr>
          <a:xfrm>
            <a:off x="1919222" y="5076073"/>
            <a:ext cx="2603008" cy="564331"/>
          </a:xfrm>
          <a:prstGeom prst="rect">
            <a:avLst/>
          </a:prstGeom>
        </p:spPr>
        <p:txBody>
          <a:bodyPr lIns="0" tIns="0" rIns="0" bIns="0">
            <a:normAutofit/>
          </a:bodyPr>
          <a:lstStyle>
            <a:lvl1pPr marL="0" indent="0" algn="ctr">
              <a:buSzTx/>
              <a:buFontTx/>
              <a:buNone/>
              <a:defRPr sz="1800" b="1">
                <a:solidFill>
                  <a:srgbClr val="AB1500"/>
                </a:solidFill>
                <a:latin typeface="Museo Slab 700"/>
                <a:ea typeface="Museo Slab 700"/>
                <a:cs typeface="Museo Slab 700"/>
                <a:sym typeface="Museo Slab 700"/>
              </a:defRPr>
            </a:lvl1pPr>
            <a:lvl2pPr marL="0" indent="11113" algn="ctr">
              <a:buSzTx/>
              <a:buFontTx/>
              <a:buNone/>
              <a:defRPr sz="1800" b="1">
                <a:solidFill>
                  <a:srgbClr val="AB1500"/>
                </a:solidFill>
                <a:latin typeface="Museo Slab 700"/>
                <a:ea typeface="Museo Slab 700"/>
                <a:cs typeface="Museo Slab 700"/>
                <a:sym typeface="Museo Slab 700"/>
              </a:defRPr>
            </a:lvl2pPr>
            <a:lvl3pPr marL="0" indent="236536" algn="ctr">
              <a:buSzTx/>
              <a:buFontTx/>
              <a:buNone/>
              <a:defRPr sz="1800" b="1">
                <a:solidFill>
                  <a:srgbClr val="AB1500"/>
                </a:solidFill>
                <a:latin typeface="Museo Slab 700"/>
                <a:ea typeface="Museo Slab 700"/>
                <a:cs typeface="Museo Slab 700"/>
                <a:sym typeface="Museo Slab 700"/>
              </a:defRPr>
            </a:lvl3pPr>
            <a:lvl4pPr marL="0" indent="1371600" algn="ctr">
              <a:buSzTx/>
              <a:buFontTx/>
              <a:buNone/>
              <a:defRPr sz="1800" b="1">
                <a:solidFill>
                  <a:srgbClr val="AB1500"/>
                </a:solidFill>
                <a:latin typeface="Museo Slab 700"/>
                <a:ea typeface="Museo Slab 700"/>
                <a:cs typeface="Museo Slab 700"/>
                <a:sym typeface="Museo Slab 700"/>
              </a:defRPr>
            </a:lvl4pPr>
            <a:lvl5pPr marL="0" indent="1828800" algn="ctr">
              <a:buSzTx/>
              <a:buFontTx/>
              <a:buNone/>
              <a:defRPr sz="1800" b="1">
                <a:solidFill>
                  <a:srgbClr val="AB1500"/>
                </a:solidFill>
                <a:latin typeface="Museo Slab 700"/>
                <a:ea typeface="Museo Slab 700"/>
                <a:cs typeface="Museo Slab 700"/>
                <a:sym typeface="Museo Slab 700"/>
              </a:defRPr>
            </a:lvl5pPr>
          </a:lstStyle>
          <a:p>
            <a:r>
              <a:t>Name</a:t>
            </a:r>
          </a:p>
          <a:p>
            <a:pPr lvl="1"/>
            <a:endParaRPr/>
          </a:p>
          <a:p>
            <a:pPr lvl="2"/>
            <a:endParaRPr/>
          </a:p>
          <a:p>
            <a:pPr lvl="3"/>
            <a:endParaRPr/>
          </a:p>
          <a:p>
            <a:pPr lvl="4"/>
            <a:endParaRPr/>
          </a:p>
        </p:txBody>
      </p:sp>
      <p:sp>
        <p:nvSpPr>
          <p:cNvPr id="150" name="Text Placeholder 2"/>
          <p:cNvSpPr>
            <a:spLocks noGrp="1"/>
          </p:cNvSpPr>
          <p:nvPr>
            <p:ph type="body" sz="quarter" idx="16" hasCustomPrompt="1"/>
          </p:nvPr>
        </p:nvSpPr>
        <p:spPr>
          <a:xfrm>
            <a:off x="4777925"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51" name="Text Placeholder 2"/>
          <p:cNvSpPr>
            <a:spLocks noGrp="1"/>
          </p:cNvSpPr>
          <p:nvPr>
            <p:ph type="body" sz="quarter" idx="17" hasCustomPrompt="1"/>
          </p:nvPr>
        </p:nvSpPr>
        <p:spPr>
          <a:xfrm>
            <a:off x="7598126"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52" name="1-Line Headline Here"/>
          <p:cNvSpPr txBox="1">
            <a:spLocks noGrp="1"/>
          </p:cNvSpPr>
          <p:nvPr>
            <p:ph type="title" hasCustomPrompt="1"/>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Slide Photo">
    <p:spTree>
      <p:nvGrpSpPr>
        <p:cNvPr id="1" name=""/>
        <p:cNvGrpSpPr/>
        <p:nvPr/>
      </p:nvGrpSpPr>
      <p:grpSpPr>
        <a:xfrm>
          <a:off x="0" y="0"/>
          <a:ext cx="0" cy="0"/>
          <a:chOff x="0" y="0"/>
          <a:chExt cx="0" cy="0"/>
        </a:xfrm>
      </p:grpSpPr>
      <p:sp>
        <p:nvSpPr>
          <p:cNvPr id="159" name="Picture Placeholder 2"/>
          <p:cNvSpPr>
            <a:spLocks noGrp="1"/>
          </p:cNvSpPr>
          <p:nvPr>
            <p:ph type="pic" idx="13"/>
          </p:nvPr>
        </p:nvSpPr>
        <p:spPr>
          <a:xfrm>
            <a:off x="212244" y="0"/>
            <a:ext cx="11758085" cy="6858000"/>
          </a:xfrm>
          <a:prstGeom prst="rect">
            <a:avLst/>
          </a:prstGeom>
        </p:spPr>
        <p:txBody>
          <a:bodyPr lIns="91439" rIns="91439"/>
          <a:lstStyle/>
          <a:p>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rge Photo With Caption">
    <p:spTree>
      <p:nvGrpSpPr>
        <p:cNvPr id="1" name=""/>
        <p:cNvGrpSpPr/>
        <p:nvPr/>
      </p:nvGrpSpPr>
      <p:grpSpPr>
        <a:xfrm>
          <a:off x="0" y="0"/>
          <a:ext cx="0" cy="0"/>
          <a:chOff x="0" y="0"/>
          <a:chExt cx="0" cy="0"/>
        </a:xfrm>
      </p:grpSpPr>
      <p:pic>
        <p:nvPicPr>
          <p:cNvPr id="167"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68" name="Body Level One…"/>
          <p:cNvSpPr txBox="1">
            <a:spLocks noGrp="1"/>
          </p:cNvSpPr>
          <p:nvPr>
            <p:ph type="body" sz="quarter" idx="1" hasCustomPrompt="1"/>
          </p:nvPr>
        </p:nvSpPr>
        <p:spPr>
          <a:xfrm>
            <a:off x="1066800" y="5493334"/>
            <a:ext cx="10058400" cy="616650"/>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Photo Caption Here</a:t>
            </a:r>
          </a:p>
          <a:p>
            <a:pPr lvl="1"/>
            <a:endParaRPr/>
          </a:p>
          <a:p>
            <a:pPr lvl="2"/>
            <a:endParaRPr/>
          </a:p>
          <a:p>
            <a:pPr lvl="3"/>
            <a:endParaRPr/>
          </a:p>
          <a:p>
            <a:pPr lvl="4"/>
            <a:endParaRPr/>
          </a:p>
        </p:txBody>
      </p:sp>
      <p:sp>
        <p:nvSpPr>
          <p:cNvPr id="169"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70"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71"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172"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73" name="Picture Placeholder 2"/>
          <p:cNvSpPr>
            <a:spLocks noGrp="1"/>
          </p:cNvSpPr>
          <p:nvPr>
            <p:ph type="pic" idx="13"/>
          </p:nvPr>
        </p:nvSpPr>
        <p:spPr>
          <a:xfrm>
            <a:off x="1087119" y="1320800"/>
            <a:ext cx="10038082" cy="4010936"/>
          </a:xfrm>
          <a:prstGeom prst="rect">
            <a:avLst/>
          </a:prstGeom>
        </p:spPr>
        <p:txBody>
          <a:bodyPr lIns="91439" rIns="91439"/>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 Photos With Captions">
    <p:spTree>
      <p:nvGrpSpPr>
        <p:cNvPr id="1" name=""/>
        <p:cNvGrpSpPr/>
        <p:nvPr/>
      </p:nvGrpSpPr>
      <p:grpSpPr>
        <a:xfrm>
          <a:off x="0" y="0"/>
          <a:ext cx="0" cy="0"/>
          <a:chOff x="0" y="0"/>
          <a:chExt cx="0" cy="0"/>
        </a:xfrm>
      </p:grpSpPr>
      <p:pic>
        <p:nvPicPr>
          <p:cNvPr id="180"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81" name="Body Level One…"/>
          <p:cNvSpPr txBox="1">
            <a:spLocks noGrp="1"/>
          </p:cNvSpPr>
          <p:nvPr>
            <p:ph type="body" sz="quarter" idx="1" hasCustomPrompt="1"/>
          </p:nvPr>
        </p:nvSpPr>
        <p:spPr>
          <a:xfrm>
            <a:off x="1066800" y="5493336"/>
            <a:ext cx="4926497" cy="372973"/>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Short Caption Here</a:t>
            </a:r>
          </a:p>
          <a:p>
            <a:pPr lvl="1"/>
            <a:endParaRPr/>
          </a:p>
          <a:p>
            <a:pPr lvl="2"/>
            <a:endParaRPr/>
          </a:p>
          <a:p>
            <a:pPr lvl="3"/>
            <a:endParaRPr/>
          </a:p>
          <a:p>
            <a:pPr lvl="4"/>
            <a:endParaRPr/>
          </a:p>
        </p:txBody>
      </p:sp>
      <p:sp>
        <p:nvSpPr>
          <p:cNvPr id="182"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83"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84"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185"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86" name="Picture Placeholder 2"/>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187" name="Picture Placeholder 2"/>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188" name="Text Placeholder 2"/>
          <p:cNvSpPr>
            <a:spLocks noGrp="1"/>
          </p:cNvSpPr>
          <p:nvPr>
            <p:ph type="body" sz="quarter" idx="15" hasCustomPrompt="1"/>
          </p:nvPr>
        </p:nvSpPr>
        <p:spPr>
          <a:xfrm>
            <a:off x="6195831" y="5493336"/>
            <a:ext cx="4949688" cy="350114"/>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stStyle>
          <a:p>
            <a:r>
              <a:t>Short Caption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ion 2">
    <p:spTree>
      <p:nvGrpSpPr>
        <p:cNvPr id="1" name=""/>
        <p:cNvGrpSpPr/>
        <p:nvPr/>
      </p:nvGrpSpPr>
      <p:grpSpPr>
        <a:xfrm>
          <a:off x="0" y="0"/>
          <a:ext cx="0" cy="0"/>
          <a:chOff x="0" y="0"/>
          <a:chExt cx="0" cy="0"/>
        </a:xfrm>
      </p:grpSpPr>
      <p:pic>
        <p:nvPicPr>
          <p:cNvPr id="33" name="Picture 7" descr="Picture 7"/>
          <p:cNvPicPr>
            <a:picLocks noChangeAspect="1"/>
          </p:cNvPicPr>
          <p:nvPr/>
        </p:nvPicPr>
        <p:blipFill>
          <a:blip r:embed="rId2"/>
          <a:stretch>
            <a:fillRect/>
          </a:stretch>
        </p:blipFill>
        <p:spPr>
          <a:xfrm>
            <a:off x="-4948" y="0"/>
            <a:ext cx="12201897" cy="6858000"/>
          </a:xfrm>
          <a:prstGeom prst="rect">
            <a:avLst/>
          </a:prstGeom>
          <a:ln w="12700">
            <a:miter lim="400000"/>
          </a:ln>
        </p:spPr>
      </p:pic>
      <p:sp>
        <p:nvSpPr>
          <p:cNvPr id="34" name="PLACEYOUR PRESENTATION NAME HERE"/>
          <p:cNvSpPr txBox="1">
            <a:spLocks noGrp="1"/>
          </p:cNvSpPr>
          <p:nvPr>
            <p:ph type="title" hasCustomPrompt="1"/>
          </p:nvPr>
        </p:nvSpPr>
        <p:spPr>
          <a:xfrm>
            <a:off x="1029221" y="1473012"/>
            <a:ext cx="6962386" cy="2964690"/>
          </a:xfrm>
          <a:prstGeom prst="rect">
            <a:avLst/>
          </a:prstGeom>
        </p:spPr>
        <p:txBody>
          <a:bodyPr lIns="0" tIns="0" rIns="0" bIns="0" anchor="t">
            <a:normAutofit/>
          </a:bodyPr>
          <a:lstStyle>
            <a:lvl1pPr>
              <a:lnSpc>
                <a:spcPts val="5500"/>
              </a:lnSpc>
              <a:defRPr sz="7000" b="1">
                <a:solidFill>
                  <a:srgbClr val="FFFFFF"/>
                </a:solidFill>
                <a:latin typeface="Effra Heavy"/>
                <a:ea typeface="Effra Heavy"/>
                <a:cs typeface="Effra Heavy"/>
                <a:sym typeface="Effra Heavy"/>
              </a:defRPr>
            </a:lvl1pPr>
          </a:lstStyle>
          <a:p>
            <a:r>
              <a:t>PLACEYOUR PRESENTATION NAME HERE</a:t>
            </a:r>
          </a:p>
        </p:txBody>
      </p:sp>
      <p:sp>
        <p:nvSpPr>
          <p:cNvPr id="35" name="Body Level One…"/>
          <p:cNvSpPr txBox="1">
            <a:spLocks noGrp="1"/>
          </p:cNvSpPr>
          <p:nvPr>
            <p:ph type="body" sz="quarter" idx="1" hasCustomPrompt="1"/>
          </p:nvPr>
        </p:nvSpPr>
        <p:spPr>
          <a:xfrm>
            <a:off x="1066800" y="4655811"/>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37"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38" name="Straight Connector 12"/>
          <p:cNvSpPr/>
          <p:nvPr/>
        </p:nvSpPr>
        <p:spPr>
          <a:xfrm>
            <a:off x="1066800" y="5999967"/>
            <a:ext cx="10058400" cy="1"/>
          </a:xfrm>
          <a:prstGeom prst="line">
            <a:avLst/>
          </a:prstGeom>
          <a:ln w="25400" cap="rnd">
            <a:solidFill>
              <a:srgbClr val="FFFFFF"/>
            </a:solidFill>
            <a:prstDash val="sysDot"/>
          </a:ln>
        </p:spPr>
        <p:txBody>
          <a:bodyPr lIns="45719" rIns="45719"/>
          <a:lstStyle/>
          <a:p>
            <a:endParaRPr/>
          </a:p>
        </p:txBody>
      </p:sp>
      <p:pic>
        <p:nvPicPr>
          <p:cNvPr id="39"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Line Hed &amp; Paragraph">
    <p:spTree>
      <p:nvGrpSpPr>
        <p:cNvPr id="1" name=""/>
        <p:cNvGrpSpPr/>
        <p:nvPr/>
      </p:nvGrpSpPr>
      <p:grpSpPr>
        <a:xfrm>
          <a:off x="0" y="0"/>
          <a:ext cx="0" cy="0"/>
          <a:chOff x="0" y="0"/>
          <a:chExt cx="0" cy="0"/>
        </a:xfrm>
      </p:grpSpPr>
      <p:pic>
        <p:nvPicPr>
          <p:cNvPr id="4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4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4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4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50"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51"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
        <p:nvSpPr>
          <p:cNvPr id="52" name="Body Level One…"/>
          <p:cNvSpPr txBox="1">
            <a:spLocks noGrp="1"/>
          </p:cNvSpPr>
          <p:nvPr>
            <p:ph type="body" sz="half" idx="1" hasCustomPrompt="1"/>
          </p:nvPr>
        </p:nvSpPr>
        <p:spPr>
          <a:xfrm>
            <a:off x="1066800" y="2190126"/>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Line Hed &amp; Bullets">
    <p:spTree>
      <p:nvGrpSpPr>
        <p:cNvPr id="1" name=""/>
        <p:cNvGrpSpPr/>
        <p:nvPr/>
      </p:nvGrpSpPr>
      <p:grpSpPr>
        <a:xfrm>
          <a:off x="0" y="0"/>
          <a:ext cx="0" cy="0"/>
          <a:chOff x="0" y="0"/>
          <a:chExt cx="0" cy="0"/>
        </a:xfrm>
      </p:grpSpPr>
      <p:pic>
        <p:nvPicPr>
          <p:cNvPr id="60"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1"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2"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3"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4"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6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66" name="Body Level One…"/>
          <p:cNvSpPr txBox="1">
            <a:spLocks noGrp="1"/>
          </p:cNvSpPr>
          <p:nvPr>
            <p:ph type="body" sz="half" idx="1" hasCustomPrompt="1"/>
          </p:nvPr>
        </p:nvSpPr>
        <p:spPr>
          <a:xfrm>
            <a:off x="1066800" y="2220607"/>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67"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74"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75"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76"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77"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78"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79" name="Body Level One…"/>
          <p:cNvSpPr txBox="1">
            <a:spLocks noGrp="1"/>
          </p:cNvSpPr>
          <p:nvPr>
            <p:ph type="body" sz="half" idx="1" hasCustomPrompt="1"/>
          </p:nvPr>
        </p:nvSpPr>
        <p:spPr>
          <a:xfrm>
            <a:off x="1066800" y="2626580"/>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a:t>
            </a:r>
          </a:p>
          <a:p>
            <a:pPr lvl="1"/>
            <a:endParaRPr/>
          </a:p>
          <a:p>
            <a:pPr lvl="2"/>
            <a:endParaRPr/>
          </a:p>
          <a:p>
            <a:pPr lvl="3"/>
            <a:endParaRPr/>
          </a:p>
          <a:p>
            <a:pPr lvl="4"/>
            <a:endParaRPr/>
          </a:p>
        </p:txBody>
      </p:sp>
      <p:sp>
        <p:nvSpPr>
          <p:cNvPr id="8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81"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Line Hed &amp; Bullets">
    <p:spTree>
      <p:nvGrpSpPr>
        <p:cNvPr id="1" name=""/>
        <p:cNvGrpSpPr/>
        <p:nvPr/>
      </p:nvGrpSpPr>
      <p:grpSpPr>
        <a:xfrm>
          <a:off x="0" y="0"/>
          <a:ext cx="0" cy="0"/>
          <a:chOff x="0" y="0"/>
          <a:chExt cx="0" cy="0"/>
        </a:xfrm>
      </p:grpSpPr>
      <p:sp>
        <p:nvSpPr>
          <p:cNvPr id="88" name="Body Level One…"/>
          <p:cNvSpPr txBox="1">
            <a:spLocks noGrp="1"/>
          </p:cNvSpPr>
          <p:nvPr>
            <p:ph type="body" sz="half" idx="1" hasCustomPrompt="1"/>
          </p:nvPr>
        </p:nvSpPr>
        <p:spPr>
          <a:xfrm>
            <a:off x="1066800" y="2657061"/>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8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Line Hed, Bullets, Photo">
    <p:spTree>
      <p:nvGrpSpPr>
        <p:cNvPr id="1" name=""/>
        <p:cNvGrpSpPr/>
        <p:nvPr/>
      </p:nvGrpSpPr>
      <p:grpSpPr>
        <a:xfrm>
          <a:off x="0" y="0"/>
          <a:ext cx="0" cy="0"/>
          <a:chOff x="0" y="0"/>
          <a:chExt cx="0" cy="0"/>
        </a:xfrm>
      </p:grpSpPr>
      <p:pic>
        <p:nvPicPr>
          <p:cNvPr id="97"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98"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99"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00"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101"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102" name="Body Level One…"/>
          <p:cNvSpPr txBox="1">
            <a:spLocks noGrp="1"/>
          </p:cNvSpPr>
          <p:nvPr>
            <p:ph type="body" sz="quarter" idx="1" hasCustomPrompt="1"/>
          </p:nvPr>
        </p:nvSpPr>
        <p:spPr>
          <a:xfrm>
            <a:off x="1066800" y="2673410"/>
            <a:ext cx="4533900" cy="2776207"/>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0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04" name="Picture Placeholder 2"/>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05"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Hed, Bullets, Photo">
    <p:spTree>
      <p:nvGrpSpPr>
        <p:cNvPr id="1" name=""/>
        <p:cNvGrpSpPr/>
        <p:nvPr/>
      </p:nvGrpSpPr>
      <p:grpSpPr>
        <a:xfrm>
          <a:off x="0" y="0"/>
          <a:ext cx="0" cy="0"/>
          <a:chOff x="0" y="0"/>
          <a:chExt cx="0" cy="0"/>
        </a:xfrm>
      </p:grpSpPr>
      <p:sp>
        <p:nvSpPr>
          <p:cNvPr id="112" name="Body Level One…"/>
          <p:cNvSpPr txBox="1">
            <a:spLocks noGrp="1"/>
          </p:cNvSpPr>
          <p:nvPr>
            <p:ph type="body" sz="quarter" idx="1" hasCustomPrompt="1"/>
          </p:nvPr>
        </p:nvSpPr>
        <p:spPr>
          <a:xfrm>
            <a:off x="1066800" y="2200971"/>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1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14" name="Picture Placeholder 2"/>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15"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Hed, Bullets, 2 Photos">
    <p:spTree>
      <p:nvGrpSpPr>
        <p:cNvPr id="1" name=""/>
        <p:cNvGrpSpPr/>
        <p:nvPr/>
      </p:nvGrpSpPr>
      <p:grpSpPr>
        <a:xfrm>
          <a:off x="0" y="0"/>
          <a:ext cx="0" cy="0"/>
          <a:chOff x="0" y="0"/>
          <a:chExt cx="0" cy="0"/>
        </a:xfrm>
      </p:grpSpPr>
      <p:sp>
        <p:nvSpPr>
          <p:cNvPr id="122" name="Body Level One…"/>
          <p:cNvSpPr txBox="1">
            <a:spLocks noGrp="1"/>
          </p:cNvSpPr>
          <p:nvPr>
            <p:ph type="body" sz="quarter" idx="1" hasCustomPrompt="1"/>
          </p:nvPr>
        </p:nvSpPr>
        <p:spPr>
          <a:xfrm>
            <a:off x="1066800" y="2241611"/>
            <a:ext cx="4161183" cy="2618859"/>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2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24" name="Picture Placeholder 2"/>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25" name="Picture Placeholder 2"/>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26"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16"/>
          <a:stretch>
            <a:fillRect/>
          </a:stretch>
        </p:blipFill>
        <p:spPr>
          <a:xfrm>
            <a:off x="11975699" y="0"/>
            <a:ext cx="216302" cy="6858000"/>
          </a:xfrm>
          <a:prstGeom prst="rect">
            <a:avLst/>
          </a:prstGeom>
          <a:ln w="12700">
            <a:miter lim="400000"/>
          </a:ln>
        </p:spPr>
      </p:pic>
      <p:pic>
        <p:nvPicPr>
          <p:cNvPr id="3" name="Picture 15" descr="Picture 15"/>
          <p:cNvPicPr>
            <a:picLocks noChangeAspect="1"/>
          </p:cNvPicPr>
          <p:nvPr/>
        </p:nvPicPr>
        <p:blipFill>
          <a:blip r:embed="rId17"/>
          <a:stretch>
            <a:fillRect/>
          </a:stretch>
        </p:blipFill>
        <p:spPr>
          <a:xfrm>
            <a:off x="0" y="0"/>
            <a:ext cx="216301" cy="6858000"/>
          </a:xfrm>
          <a:prstGeom prst="rect">
            <a:avLst/>
          </a:prstGeom>
          <a:ln w="12700">
            <a:miter lim="400000"/>
          </a:ln>
        </p:spPr>
      </p:pic>
      <p:pic>
        <p:nvPicPr>
          <p:cNvPr id="4" name="Picture 18" descr="Picture 18"/>
          <p:cNvPicPr>
            <a:picLocks noChangeAspect="1"/>
          </p:cNvPicPr>
          <p:nvPr/>
        </p:nvPicPr>
        <p:blipFill>
          <a:blip r:embed="rId18"/>
          <a:stretch>
            <a:fillRect/>
          </a:stretch>
        </p:blipFill>
        <p:spPr>
          <a:xfrm>
            <a:off x="1066800" y="381250"/>
            <a:ext cx="2609241" cy="440998"/>
          </a:xfrm>
          <a:prstGeom prst="rect">
            <a:avLst/>
          </a:prstGeom>
          <a:ln w="12700">
            <a:miter lim="400000"/>
          </a:ln>
        </p:spPr>
      </p:pic>
      <p:pic>
        <p:nvPicPr>
          <p:cNvPr id="5" name="Picture 22" descr="Picture 22"/>
          <p:cNvPicPr>
            <a:picLocks noChangeAspect="1"/>
          </p:cNvPicPr>
          <p:nvPr/>
        </p:nvPicPr>
        <p:blipFill>
          <a:blip r:embed="rId19"/>
          <a:stretch>
            <a:fillRect/>
          </a:stretch>
        </p:blipFill>
        <p:spPr>
          <a:xfrm>
            <a:off x="1066800" y="6162804"/>
            <a:ext cx="1021876" cy="376108"/>
          </a:xfrm>
          <a:prstGeom prst="rect">
            <a:avLst/>
          </a:prstGeom>
          <a:ln w="12700">
            <a:miter lim="400000"/>
          </a:ln>
        </p:spPr>
      </p:pic>
      <p:sp>
        <p:nvSpPr>
          <p:cNvPr id="6" name="Straight Connector 24"/>
          <p:cNvSpPr/>
          <p:nvPr/>
        </p:nvSpPr>
        <p:spPr>
          <a:xfrm>
            <a:off x="1066800" y="5999967"/>
            <a:ext cx="10058400" cy="1"/>
          </a:xfrm>
          <a:prstGeom prst="line">
            <a:avLst/>
          </a:prstGeom>
          <a:ln w="25400" cap="rnd">
            <a:solidFill>
              <a:srgbClr val="BFBFBF"/>
            </a:solidFill>
            <a:prstDash val="sysDot"/>
          </a:ln>
        </p:spPr>
        <p:txBody>
          <a:bodyPr lIns="45719" rIns="45719"/>
          <a:lstStyle/>
          <a:p>
            <a:endParaRPr/>
          </a:p>
        </p:txBody>
      </p:sp>
      <p:sp>
        <p:nvSpPr>
          <p:cNvPr id="7"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000" b="1">
                <a:solidFill>
                  <a:srgbClr val="888888"/>
                </a:solidFill>
                <a:latin typeface="Museo Slab 900"/>
                <a:ea typeface="Museo Slab 900"/>
                <a:cs typeface="Museo Slab 900"/>
                <a:sym typeface="Museo Slab 900"/>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1pPr>
      <a:lvl2pPr marL="0" marR="0" indent="457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2pPr>
      <a:lvl3pPr marL="0" marR="0" indent="914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3pPr>
      <a:lvl4pPr marL="0" marR="0" indent="1371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4pPr>
      <a:lvl5pPr marL="0" marR="0" indent="18288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5pPr>
      <a:lvl6pPr marL="0" marR="0" indent="22860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6pPr>
      <a:lvl7pPr marL="0" marR="0" indent="2743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7pPr>
      <a:lvl8pPr marL="0" marR="0" indent="3200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8pPr>
      <a:lvl9pPr marL="0" marR="0" indent="3657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035A-BA7E-4044-A156-E7C61D261758}"/>
              </a:ext>
            </a:extLst>
          </p:cNvPr>
          <p:cNvSpPr>
            <a:spLocks noGrp="1"/>
          </p:cNvSpPr>
          <p:nvPr>
            <p:ph type="title"/>
          </p:nvPr>
        </p:nvSpPr>
        <p:spPr>
          <a:xfrm>
            <a:off x="1061852" y="5069122"/>
            <a:ext cx="9675817" cy="654924"/>
          </a:xfrm>
        </p:spPr>
        <p:txBody>
          <a:bodyPr/>
          <a:lstStyle/>
          <a:p>
            <a:r>
              <a:rPr lang="en-US" b="1" dirty="0">
                <a:latin typeface="Museo Slab 700" panose="02000000000000000000" pitchFamily="2" charset="77"/>
              </a:rPr>
              <a:t>OPTIMIZATION ACROSS SBM PROFESSIONAL SCHOOLS PROPOSAL – April 16, 2021</a:t>
            </a:r>
            <a:br>
              <a:rPr lang="en-US" b="1" dirty="0">
                <a:latin typeface="Museo Slab 700" panose="02000000000000000000" pitchFamily="2" charset="77"/>
              </a:rPr>
            </a:br>
            <a:endParaRPr lang="en-US" b="1" dirty="0">
              <a:latin typeface="Museo Slab 700" panose="02000000000000000000" pitchFamily="2" charset="77"/>
            </a:endParaRPr>
          </a:p>
        </p:txBody>
      </p:sp>
      <p:sp>
        <p:nvSpPr>
          <p:cNvPr id="205"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FA5DEDE-6C76-EE4A-9D15-E236DFD22F8F}"/>
              </a:ext>
            </a:extLst>
          </p:cNvPr>
          <p:cNvSpPr>
            <a:spLocks noGrp="1"/>
          </p:cNvSpPr>
          <p:nvPr>
            <p:ph type="title"/>
          </p:nvPr>
        </p:nvSpPr>
        <p:spPr>
          <a:xfrm>
            <a:off x="1066800" y="1280839"/>
            <a:ext cx="10058400" cy="462373"/>
          </a:xfrm>
        </p:spPr>
        <p:txBody>
          <a:bodyPr>
            <a:noAutofit/>
          </a:bodyPr>
          <a:lstStyle/>
          <a:p>
            <a:pPr algn="ctr"/>
            <a:r>
              <a:rPr lang="en-US" sz="3200" dirty="0"/>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3"/>
          <a:stretch>
            <a:fillRect/>
          </a:stretch>
        </p:blipFill>
        <p:spPr>
          <a:xfrm>
            <a:off x="4168902" y="1969005"/>
            <a:ext cx="3810001" cy="3797810"/>
          </a:xfrm>
          <a:prstGeom prst="rect">
            <a:avLst/>
          </a:prstGeom>
          <a:ln w="12700" cap="flat">
            <a:noFill/>
            <a:miter lim="400000"/>
          </a:ln>
          <a:effectLst/>
        </p:spPr>
      </p:pic>
      <p:sp>
        <p:nvSpPr>
          <p:cNvPr id="11" name="Slide Number Placeholder 2">
            <a:extLst>
              <a:ext uri="{FF2B5EF4-FFF2-40B4-BE49-F238E27FC236}">
                <a16:creationId xmlns:a16="http://schemas.microsoft.com/office/drawing/2014/main" id="{4D14ED8B-6798-1C41-AA68-F2E3B9792A4B}"/>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28694569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3"/>
          <p:cNvSpPr txBox="1">
            <a:spLocks noGrp="1"/>
          </p:cNvSpPr>
          <p:nvPr>
            <p:ph type="title"/>
          </p:nvPr>
        </p:nvSpPr>
        <p:spPr>
          <a:xfrm>
            <a:off x="1143000" y="1225030"/>
            <a:ext cx="10309816" cy="521739"/>
          </a:xfrm>
          <a:prstGeom prst="rect">
            <a:avLst/>
          </a:prstGeom>
        </p:spPr>
        <p:txBody>
          <a:bodyPr>
            <a:normAutofit/>
          </a:bodyPr>
          <a:lstStyle>
            <a:lvl1pPr defTabSz="749808">
              <a:defRPr sz="2952"/>
            </a:lvl1pPr>
          </a:lstStyle>
          <a:p>
            <a:r>
              <a:rPr sz="3200" dirty="0"/>
              <a:t>Optimization Across SBM Professional Schools Proposal</a:t>
            </a:r>
          </a:p>
        </p:txBody>
      </p:sp>
      <p:sp>
        <p:nvSpPr>
          <p:cNvPr id="208" name="Text Placeholder 2"/>
          <p:cNvSpPr txBox="1">
            <a:spLocks noGrp="1"/>
          </p:cNvSpPr>
          <p:nvPr>
            <p:ph type="body" idx="1"/>
          </p:nvPr>
        </p:nvSpPr>
        <p:spPr>
          <a:xfrm>
            <a:off x="1136931" y="1756136"/>
            <a:ext cx="10133632" cy="4190093"/>
          </a:xfrm>
          <a:prstGeom prst="rect">
            <a:avLst/>
          </a:prstGeom>
        </p:spPr>
        <p:txBody>
          <a:bodyPr/>
          <a:lstStyle/>
          <a:p>
            <a:pPr lvl="0">
              <a:spcBef>
                <a:spcPts val="0"/>
              </a:spcBef>
            </a:pPr>
            <a:r>
              <a:rPr lang="en-US" sz="1800" b="1" kern="1200" dirty="0">
                <a:solidFill>
                  <a:prstClr val="black"/>
                </a:solidFill>
                <a:latin typeface="Verdana" panose="020B0604030504040204" pitchFamily="34" charset="0"/>
                <a:ea typeface="Verdana" panose="020B0604030504040204" pitchFamily="34" charset="0"/>
                <a:cs typeface="+mn-cs"/>
              </a:rPr>
              <a:t>Co-Chairs:  </a:t>
            </a:r>
          </a:p>
          <a:p>
            <a:pPr marL="742950" lvl="1" indent="-285750">
              <a:spcBef>
                <a:spcPts val="0"/>
              </a:spcBef>
              <a:buSzTx/>
              <a:buFont typeface="Arial" panose="020B0604020202020204" pitchFamily="34" charset="0"/>
              <a:buChar char="•"/>
            </a:pPr>
            <a:r>
              <a:rPr lang="en-US" sz="1600" kern="1200" dirty="0">
                <a:solidFill>
                  <a:prstClr val="black"/>
                </a:solidFill>
                <a:latin typeface="Calibri" panose="020F0502020204030204"/>
                <a:ea typeface="+mn-ea"/>
                <a:cs typeface="+mn-cs"/>
              </a:rPr>
              <a:t>Sherilyn Towne, </a:t>
            </a:r>
            <a:r>
              <a:rPr lang="en-US" sz="1600" kern="1200" dirty="0">
                <a:solidFill>
                  <a:prstClr val="black"/>
                </a:solidFill>
                <a:latin typeface="Calibri" panose="020F0502020204030204"/>
                <a:ea typeface="+mn-ea"/>
                <a:cs typeface="Calibri" panose="020F0502020204030204" pitchFamily="34" charset="0"/>
              </a:rPr>
              <a:t>Assistant Dean, Administration and Finance; Lecturer – SON</a:t>
            </a:r>
          </a:p>
          <a:p>
            <a:pPr marL="742950" lvl="1" indent="-285750">
              <a:spcBef>
                <a:spcPts val="0"/>
              </a:spcBef>
              <a:buSzTx/>
              <a:buFont typeface="Arial" panose="020B0604020202020204" pitchFamily="34" charset="0"/>
              <a:buChar char="•"/>
            </a:pPr>
            <a:r>
              <a:rPr lang="en-US" sz="1600" kern="1200" dirty="0">
                <a:solidFill>
                  <a:prstClr val="black"/>
                </a:solidFill>
                <a:latin typeface="Calibri" panose="020F0502020204030204"/>
                <a:ea typeface="+mn-ea"/>
                <a:cs typeface="Calibri" panose="020F0502020204030204" pitchFamily="34" charset="0"/>
              </a:rPr>
              <a:t>Janice Rivera-Palmer, VP Coordinator, Health Sciences</a:t>
            </a:r>
          </a:p>
          <a:p>
            <a:pPr lvl="0"/>
            <a:r>
              <a:rPr lang="en-US" sz="1700" b="1" kern="1200" dirty="0">
                <a:solidFill>
                  <a:prstClr val="black"/>
                </a:solidFill>
                <a:latin typeface="Verdana" panose="020B0604030504040204" pitchFamily="34" charset="0"/>
                <a:ea typeface="Verdana" panose="020B0604030504040204" pitchFamily="34" charset="0"/>
                <a:cs typeface="+mn-cs"/>
              </a:rPr>
              <a:t>Initiative Type</a:t>
            </a:r>
            <a:r>
              <a:rPr lang="en-US" sz="1700" b="1" kern="1200" dirty="0">
                <a:solidFill>
                  <a:prstClr val="black"/>
                </a:solidFill>
                <a:latin typeface="Calibri" panose="020F0502020204030204"/>
                <a:ea typeface="+mn-ea"/>
                <a:cs typeface="+mn-cs"/>
              </a:rPr>
              <a:t>:   </a:t>
            </a:r>
          </a:p>
          <a:p>
            <a:pPr lvl="0">
              <a:spcBef>
                <a:spcPts val="0"/>
              </a:spcBef>
            </a:pPr>
            <a:r>
              <a:rPr lang="en-US" sz="1600" kern="1200" dirty="0">
                <a:solidFill>
                  <a:prstClr val="black"/>
                </a:solidFill>
                <a:latin typeface="Calibri" panose="020F0502020204030204"/>
                <a:ea typeface="+mn-ea"/>
                <a:cs typeface="+mn-cs"/>
              </a:rPr>
              <a:t>Identify intersections and synergies between the SBM professional schools that also align with the University. Explore avenues for engagement and access to financial, human resources, IT, Procurement, and other university resources that allow for a full integration of the professional schools in the University (West Campus) ecosystem. </a:t>
            </a:r>
          </a:p>
          <a:p>
            <a:pPr lvl="0"/>
            <a:r>
              <a:rPr lang="en-US" sz="1700" b="1" kern="1200" dirty="0">
                <a:solidFill>
                  <a:prstClr val="black"/>
                </a:solidFill>
                <a:latin typeface="Verdana" panose="020B0604030504040204" pitchFamily="34" charset="0"/>
                <a:ea typeface="Verdana" panose="020B0604030504040204" pitchFamily="34" charset="0"/>
                <a:cs typeface="+mn-cs"/>
              </a:rPr>
              <a:t>Problem Statement:  </a:t>
            </a:r>
          </a:p>
          <a:p>
            <a:pPr lvl="0">
              <a:spcBef>
                <a:spcPts val="0"/>
              </a:spcBef>
            </a:pPr>
            <a:r>
              <a:rPr lang="en-US" sz="1600" kern="1200" dirty="0">
                <a:solidFill>
                  <a:prstClr val="black"/>
                </a:solidFill>
                <a:latin typeface="Calibri" panose="020F0502020204030204"/>
                <a:ea typeface="+mn-ea"/>
                <a:cs typeface="+mn-cs"/>
              </a:rPr>
              <a:t>The working group identified both the need for an internship/clinical placement software and an accreditation software as opportunities for alignment and improvement for all schools in the University.  Since an accreditation software overlaps in many internship/placement solutions, the group decided to pause on reviewing the accreditation need until other decisions are finalized. </a:t>
            </a:r>
          </a:p>
          <a:p>
            <a:pPr lvl="0"/>
            <a:r>
              <a:rPr lang="en-US" sz="1700" b="1" kern="1200" dirty="0">
                <a:solidFill>
                  <a:prstClr val="black"/>
                </a:solidFill>
                <a:latin typeface="Verdana" panose="020B0604030504040204" pitchFamily="34" charset="0"/>
                <a:ea typeface="Verdana" panose="020B0604030504040204" pitchFamily="34" charset="0"/>
                <a:cs typeface="+mn-cs"/>
              </a:rPr>
              <a:t>Opportunity:  </a:t>
            </a:r>
          </a:p>
          <a:p>
            <a:pPr lvl="0">
              <a:spcBef>
                <a:spcPts val="0"/>
              </a:spcBef>
            </a:pPr>
            <a:r>
              <a:rPr lang="en-US" sz="1600" kern="1200" dirty="0">
                <a:solidFill>
                  <a:prstClr val="black"/>
                </a:solidFill>
                <a:latin typeface="Calibri" panose="020F0502020204030204"/>
                <a:ea typeface="+mn-ea"/>
                <a:cs typeface="+mn-cs"/>
              </a:rPr>
              <a:t>Investigate if there is a need for a new, all-inclusive internship and clinical placement system to streamline operations and improve workflow.  Determine the components of what this program would encompass to meet the needs of the entire University.  </a:t>
            </a:r>
            <a:endParaRPr lang="en-US" kern="1200" dirty="0">
              <a:solidFill>
                <a:prstClr val="black"/>
              </a:solidFill>
              <a:latin typeface="Calibri" panose="020F0502020204030204"/>
              <a:ea typeface="+mn-ea"/>
              <a:cs typeface="+mn-cs"/>
            </a:endParaRPr>
          </a:p>
        </p:txBody>
      </p:sp>
      <p:sp>
        <p:nvSpPr>
          <p:cNvPr id="207"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le 3"/>
          <p:cNvSpPr txBox="1">
            <a:spLocks noGrp="1"/>
          </p:cNvSpPr>
          <p:nvPr>
            <p:ph type="title"/>
          </p:nvPr>
        </p:nvSpPr>
        <p:spPr>
          <a:xfrm>
            <a:off x="1151545" y="1237563"/>
            <a:ext cx="10058401" cy="1004587"/>
          </a:xfrm>
          <a:prstGeom prst="rect">
            <a:avLst/>
          </a:prstGeom>
        </p:spPr>
        <p:txBody>
          <a:bodyPr>
            <a:normAutofit/>
          </a:bodyPr>
          <a:lstStyle>
            <a:lvl1pPr>
              <a:defRPr sz="3600"/>
            </a:lvl1pPr>
          </a:lstStyle>
          <a:p>
            <a:r>
              <a:rPr sz="3200" dirty="0"/>
              <a:t>Current State: Existing Internship and Clinical Placement Programs</a:t>
            </a:r>
          </a:p>
        </p:txBody>
      </p:sp>
      <p:sp>
        <p:nvSpPr>
          <p:cNvPr id="212" name="Text Placeholder 2"/>
          <p:cNvSpPr txBox="1">
            <a:spLocks noGrp="1"/>
          </p:cNvSpPr>
          <p:nvPr>
            <p:ph type="body" idx="1"/>
          </p:nvPr>
        </p:nvSpPr>
        <p:spPr>
          <a:xfrm>
            <a:off x="1151545" y="2061777"/>
            <a:ext cx="9888910" cy="3963466"/>
          </a:xfrm>
          <a:prstGeom prst="rect">
            <a:avLst/>
          </a:prstGeom>
        </p:spPr>
        <p:txBody>
          <a:bodyPr/>
          <a:lstStyle/>
          <a:p>
            <a:pPr marL="342900" indent="-342900">
              <a:buSzPct val="100000"/>
              <a:buFont typeface="Arial"/>
              <a:buChar char="•"/>
            </a:pPr>
            <a:r>
              <a:rPr dirty="0">
                <a:latin typeface="+mn-lt"/>
              </a:rPr>
              <a:t>The Career Center currently uses Handshake to assist in this process  </a:t>
            </a:r>
          </a:p>
          <a:p>
            <a:pPr marL="342900" indent="-342900">
              <a:buSzPct val="100000"/>
              <a:buFont typeface="Arial"/>
              <a:buChar char="•"/>
            </a:pPr>
            <a:r>
              <a:rPr dirty="0">
                <a:latin typeface="+mn-lt"/>
              </a:rPr>
              <a:t>Additionally, many schools and departments also utilize a home-grown system or another program as well to help meet the needs of this process</a:t>
            </a:r>
          </a:p>
          <a:p>
            <a:pPr marL="342900" indent="-342900">
              <a:buSzPct val="100000"/>
              <a:buFont typeface="Arial"/>
              <a:buChar char="•"/>
            </a:pPr>
            <a:r>
              <a:rPr dirty="0">
                <a:latin typeface="+mn-lt"/>
              </a:rPr>
              <a:t>Some schools noted that the centralized process proved helpful in acquiring placements</a:t>
            </a:r>
          </a:p>
          <a:p>
            <a:pPr marL="342900" indent="-342900">
              <a:buSzPct val="100000"/>
              <a:buFont typeface="Arial"/>
              <a:buChar char="•"/>
              <a:defRPr>
                <a:latin typeface="+mj-lt"/>
                <a:ea typeface="+mj-ea"/>
                <a:cs typeface="+mj-cs"/>
                <a:sym typeface="Helvetica"/>
              </a:defRPr>
            </a:pPr>
            <a:r>
              <a:rPr dirty="0">
                <a:latin typeface="+mn-lt"/>
              </a:rPr>
              <a:t>Unlike the use of Handshake for internships, there is no centralized program/system to assist in Clinical Placement  </a:t>
            </a:r>
          </a:p>
          <a:p>
            <a:pPr marL="342900" indent="-342900">
              <a:buSzPct val="100000"/>
              <a:buFont typeface="Arial"/>
              <a:buChar char="•"/>
              <a:defRPr>
                <a:latin typeface="+mj-lt"/>
                <a:ea typeface="+mj-ea"/>
                <a:cs typeface="+mj-cs"/>
                <a:sym typeface="Helvetica"/>
              </a:defRPr>
            </a:pPr>
            <a:r>
              <a:rPr dirty="0">
                <a:latin typeface="+mn-lt"/>
              </a:rPr>
              <a:t>In the HSC, there seem to be more vendors—or home-grown systems—utilized within each school to meet the needs of the placement process  </a:t>
            </a:r>
          </a:p>
          <a:p>
            <a:pPr marL="342900" indent="-342900">
              <a:buSzPct val="100000"/>
              <a:buFont typeface="Arial"/>
              <a:buChar char="•"/>
              <a:defRPr>
                <a:latin typeface="+mj-lt"/>
                <a:ea typeface="+mj-ea"/>
                <a:cs typeface="+mj-cs"/>
                <a:sym typeface="Helvetica"/>
              </a:defRPr>
            </a:pPr>
            <a:r>
              <a:rPr dirty="0">
                <a:latin typeface="+mn-lt"/>
              </a:rPr>
              <a:t>For example, one program is currently using three separate systems that could be consolidated into one </a:t>
            </a:r>
          </a:p>
        </p:txBody>
      </p:sp>
      <p:sp>
        <p:nvSpPr>
          <p:cNvPr id="211"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le 2"/>
          <p:cNvSpPr txBox="1">
            <a:spLocks noGrp="1"/>
          </p:cNvSpPr>
          <p:nvPr>
            <p:ph type="title"/>
          </p:nvPr>
        </p:nvSpPr>
        <p:spPr>
          <a:xfrm>
            <a:off x="1143000" y="1193800"/>
            <a:ext cx="10058400" cy="1057518"/>
          </a:xfrm>
          <a:prstGeom prst="rect">
            <a:avLst/>
          </a:prstGeom>
        </p:spPr>
        <p:txBody>
          <a:bodyPr>
            <a:normAutofit/>
          </a:bodyPr>
          <a:lstStyle>
            <a:lvl1pPr>
              <a:defRPr sz="3600"/>
            </a:lvl1pPr>
          </a:lstStyle>
          <a:p>
            <a:r>
              <a:rPr sz="3200" dirty="0"/>
              <a:t>What We Learned: Internship/Clinical Placement Survey Results</a:t>
            </a:r>
          </a:p>
        </p:txBody>
      </p:sp>
      <p:sp>
        <p:nvSpPr>
          <p:cNvPr id="215" name="Text Placeholder 3"/>
          <p:cNvSpPr txBox="1">
            <a:spLocks noGrp="1"/>
          </p:cNvSpPr>
          <p:nvPr>
            <p:ph type="body" sz="quarter" idx="1"/>
          </p:nvPr>
        </p:nvSpPr>
        <p:spPr>
          <a:xfrm>
            <a:off x="1143002" y="2673410"/>
            <a:ext cx="4533900" cy="2776207"/>
          </a:xfrm>
          <a:prstGeom prst="rect">
            <a:avLst/>
          </a:prstGeom>
        </p:spPr>
        <p:txBody>
          <a:bodyPr/>
          <a:lstStyle/>
          <a:p>
            <a:pPr>
              <a:defRPr sz="1800"/>
            </a:pPr>
            <a:r>
              <a:rPr dirty="0"/>
              <a:t>Survey distributed to all Deans, Associate Deans, Assistant Deans, and Directors related to the internship/clinical placement process.</a:t>
            </a:r>
          </a:p>
          <a:p>
            <a:pPr>
              <a:defRPr sz="1800"/>
            </a:pPr>
            <a:endParaRPr dirty="0"/>
          </a:p>
          <a:p>
            <a:pPr>
              <a:defRPr sz="1800" b="1"/>
            </a:pPr>
            <a:r>
              <a:rPr dirty="0"/>
              <a:t>83% of respondents were moderately to extremely interested in finding a new program and streamlining this process.</a:t>
            </a:r>
          </a:p>
        </p:txBody>
      </p:sp>
      <p:pic>
        <p:nvPicPr>
          <p:cNvPr id="218" name="Picture 6" descr="This image features question three from the survey that is referenced in the slide. The question reads, “Would a new internship or clinical placement software be of interest to your school/department?” The results are presented in a horizontal bar graph as follows (from top to bottom):&#10;• Extremely interesting: 4&#10;• Very interesting: 2&#10;• Moderately interesting: 4&#10;• Slightly Interesting: 1&#10;• Not interesting at all: 1 "/>
          <p:cNvPicPr>
            <a:picLocks noChangeAspect="1"/>
          </p:cNvPicPr>
          <p:nvPr/>
        </p:nvPicPr>
        <p:blipFill>
          <a:blip r:embed="rId2"/>
          <a:stretch>
            <a:fillRect/>
          </a:stretch>
        </p:blipFill>
        <p:spPr>
          <a:xfrm>
            <a:off x="5733534" y="2582561"/>
            <a:ext cx="5671753" cy="3146621"/>
          </a:xfrm>
          <a:prstGeom prst="rect">
            <a:avLst/>
          </a:prstGeom>
          <a:ln w="12700">
            <a:miter lim="400000"/>
          </a:ln>
        </p:spPr>
      </p:pic>
      <p:sp>
        <p:nvSpPr>
          <p:cNvPr id="8" name="Slide Number Placeholder 1">
            <a:extLst>
              <a:ext uri="{FF2B5EF4-FFF2-40B4-BE49-F238E27FC236}">
                <a16:creationId xmlns:a16="http://schemas.microsoft.com/office/drawing/2014/main" id="{E87F9D55-0B79-8A4E-B507-9680AA9F8747}"/>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2"/>
          <p:cNvSpPr txBox="1">
            <a:spLocks noGrp="1"/>
          </p:cNvSpPr>
          <p:nvPr>
            <p:ph type="title"/>
          </p:nvPr>
        </p:nvSpPr>
        <p:spPr>
          <a:xfrm>
            <a:off x="1143000" y="1193800"/>
            <a:ext cx="10058400" cy="1057518"/>
          </a:xfrm>
          <a:prstGeom prst="rect">
            <a:avLst/>
          </a:prstGeom>
        </p:spPr>
        <p:txBody>
          <a:bodyPr>
            <a:normAutofit/>
          </a:bodyPr>
          <a:lstStyle>
            <a:lvl1pPr>
              <a:defRPr sz="3600"/>
            </a:lvl1pPr>
          </a:lstStyle>
          <a:p>
            <a:r>
              <a:rPr sz="3200" dirty="0"/>
              <a:t>What We Learned (cont.): Accreditation Software Survey Results</a:t>
            </a:r>
          </a:p>
        </p:txBody>
      </p:sp>
      <p:sp>
        <p:nvSpPr>
          <p:cNvPr id="220" name="Text Placeholder 3"/>
          <p:cNvSpPr txBox="1">
            <a:spLocks noGrp="1"/>
          </p:cNvSpPr>
          <p:nvPr>
            <p:ph type="body" sz="half" idx="1"/>
          </p:nvPr>
        </p:nvSpPr>
        <p:spPr>
          <a:xfrm>
            <a:off x="1141956" y="2673408"/>
            <a:ext cx="4642023" cy="3776819"/>
          </a:xfrm>
          <a:prstGeom prst="rect">
            <a:avLst/>
          </a:prstGeom>
        </p:spPr>
        <p:txBody>
          <a:bodyPr/>
          <a:lstStyle/>
          <a:p>
            <a:pPr>
              <a:defRPr sz="1800"/>
            </a:pPr>
            <a:r>
              <a:rPr dirty="0"/>
              <a:t>Survey distributed to all Deans, Associate Deans, Assistant Deans, and Directors related to an accreditation software.</a:t>
            </a:r>
          </a:p>
          <a:p>
            <a:endParaRPr dirty="0"/>
          </a:p>
          <a:p>
            <a:pPr>
              <a:defRPr sz="1800" b="1"/>
            </a:pPr>
            <a:r>
              <a:rPr dirty="0"/>
              <a:t>*85% of respondents were moderately to extremely interested in finding a program to assist in this process.  </a:t>
            </a:r>
          </a:p>
          <a:p>
            <a:pPr>
              <a:defRPr sz="1600" i="1"/>
            </a:pPr>
            <a:r>
              <a:rPr dirty="0"/>
              <a:t>*It is important to mention that this should be considered in determining an internship/placement program, or perhaps purchasing a new program altogether.</a:t>
            </a:r>
          </a:p>
        </p:txBody>
      </p:sp>
      <p:pic>
        <p:nvPicPr>
          <p:cNvPr id="223" name="Picture 7" descr="This image features question five from the survey that is referenced in the slide. The question reads, “Would a shared program to facilitate the accreditation process be advantageous for your school?” The results are presented in a horizontal bar graph as follows (from top to bottom):&#10;• Definitely yes: 2&#10;• Probably yes: 3&#10;• Might or might not: 6&#10;• Probably not: 2&#10;• Definitely not: blank "/>
          <p:cNvPicPr>
            <a:picLocks noChangeAspect="1"/>
          </p:cNvPicPr>
          <p:nvPr/>
        </p:nvPicPr>
        <p:blipFill>
          <a:blip r:embed="rId2"/>
          <a:stretch>
            <a:fillRect/>
          </a:stretch>
        </p:blipFill>
        <p:spPr>
          <a:xfrm>
            <a:off x="5708822" y="2638064"/>
            <a:ext cx="5745410" cy="3104665"/>
          </a:xfrm>
          <a:prstGeom prst="rect">
            <a:avLst/>
          </a:prstGeom>
          <a:ln w="12700">
            <a:miter lim="400000"/>
          </a:ln>
        </p:spPr>
      </p:pic>
      <p:sp>
        <p:nvSpPr>
          <p:cNvPr id="8" name="Slide Number Placeholder 1">
            <a:extLst>
              <a:ext uri="{FF2B5EF4-FFF2-40B4-BE49-F238E27FC236}">
                <a16:creationId xmlns:a16="http://schemas.microsoft.com/office/drawing/2014/main" id="{D9E709FB-95B7-644F-9508-D636A67AC9B6}"/>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a:spLocks noGrp="1"/>
          </p:cNvSpPr>
          <p:nvPr>
            <p:ph type="title"/>
          </p:nvPr>
        </p:nvSpPr>
        <p:spPr>
          <a:xfrm>
            <a:off x="1143000" y="1225418"/>
            <a:ext cx="10858449" cy="520963"/>
          </a:xfrm>
          <a:prstGeom prst="rect">
            <a:avLst/>
          </a:prstGeom>
        </p:spPr>
        <p:txBody>
          <a:bodyPr>
            <a:normAutofit/>
          </a:bodyPr>
          <a:lstStyle>
            <a:lvl1pPr defTabSz="832104">
              <a:defRPr sz="3094"/>
            </a:lvl1pPr>
          </a:lstStyle>
          <a:p>
            <a:r>
              <a:rPr sz="3200" dirty="0"/>
              <a:t>Recommendation: Internship/Clinical Placement Program</a:t>
            </a:r>
          </a:p>
        </p:txBody>
      </p:sp>
      <p:sp>
        <p:nvSpPr>
          <p:cNvPr id="226" name="Text Placeholder 2"/>
          <p:cNvSpPr txBox="1">
            <a:spLocks noGrp="1"/>
          </p:cNvSpPr>
          <p:nvPr>
            <p:ph type="body" idx="1"/>
          </p:nvPr>
        </p:nvSpPr>
        <p:spPr>
          <a:xfrm>
            <a:off x="1152647" y="1918159"/>
            <a:ext cx="10158356" cy="4631893"/>
          </a:xfrm>
          <a:prstGeom prst="rect">
            <a:avLst/>
          </a:prstGeom>
        </p:spPr>
        <p:txBody>
          <a:bodyPr/>
          <a:lstStyle/>
          <a:p>
            <a:pPr marL="342900" indent="-342900">
              <a:spcBef>
                <a:spcPts val="600"/>
              </a:spcBef>
              <a:buSzPct val="100000"/>
              <a:buFont typeface="Arial"/>
              <a:buChar char="•"/>
            </a:pPr>
            <a:r>
              <a:rPr dirty="0"/>
              <a:t>University support for an all-inclusive program that would streamline the internship and clinical placement processes.</a:t>
            </a:r>
          </a:p>
          <a:p>
            <a:pPr marL="800100" lvl="1" indent="-342900">
              <a:lnSpc>
                <a:spcPct val="90000"/>
              </a:lnSpc>
              <a:spcBef>
                <a:spcPts val="600"/>
              </a:spcBef>
              <a:buSzPct val="100000"/>
              <a:buFont typeface="Arial"/>
              <a:buChar char="•"/>
              <a:defRPr>
                <a:solidFill>
                  <a:srgbClr val="888888"/>
                </a:solidFill>
              </a:defRPr>
            </a:pPr>
            <a:r>
              <a:rPr dirty="0">
                <a:solidFill>
                  <a:schemeClr val="tx1"/>
                </a:solidFill>
              </a:rPr>
              <a:t>The program would consolidate multiple systems or steps</a:t>
            </a:r>
          </a:p>
          <a:p>
            <a:pPr marL="1257300" lvl="2" indent="-342900">
              <a:lnSpc>
                <a:spcPct val="90000"/>
              </a:lnSpc>
              <a:spcBef>
                <a:spcPts val="600"/>
              </a:spcBef>
              <a:buSzPct val="100000"/>
              <a:buFont typeface="Arial"/>
              <a:buChar char="•"/>
              <a:defRPr>
                <a:solidFill>
                  <a:srgbClr val="888888"/>
                </a:solidFill>
              </a:defRPr>
            </a:pPr>
            <a:r>
              <a:rPr dirty="0">
                <a:solidFill>
                  <a:schemeClr val="tx1"/>
                </a:solidFill>
              </a:rPr>
              <a:t>Students are visiting several different programs/websites to accomplish a goal that could be completed using an all-inclusive system</a:t>
            </a:r>
          </a:p>
          <a:p>
            <a:pPr marL="1257300" lvl="2" indent="-342900">
              <a:lnSpc>
                <a:spcPct val="90000"/>
              </a:lnSpc>
              <a:spcBef>
                <a:spcPts val="600"/>
              </a:spcBef>
              <a:buSzPct val="100000"/>
              <a:buFont typeface="Arial"/>
              <a:buChar char="•"/>
              <a:defRPr>
                <a:solidFill>
                  <a:srgbClr val="888888"/>
                </a:solidFill>
              </a:defRPr>
            </a:pPr>
            <a:r>
              <a:rPr dirty="0">
                <a:solidFill>
                  <a:schemeClr val="tx1"/>
                </a:solidFill>
              </a:rPr>
              <a:t>These multiple systems add additional costs to the school and/or the student</a:t>
            </a:r>
          </a:p>
          <a:p>
            <a:pPr marL="800100" lvl="1" indent="-342900">
              <a:lnSpc>
                <a:spcPct val="90000"/>
              </a:lnSpc>
              <a:spcBef>
                <a:spcPts val="600"/>
              </a:spcBef>
              <a:buSzPct val="100000"/>
              <a:buFont typeface="Arial"/>
              <a:buChar char="•"/>
              <a:defRPr>
                <a:solidFill>
                  <a:srgbClr val="888888"/>
                </a:solidFill>
              </a:defRPr>
            </a:pPr>
            <a:r>
              <a:rPr dirty="0">
                <a:solidFill>
                  <a:schemeClr val="tx1"/>
                </a:solidFill>
              </a:rPr>
              <a:t>It is possible that the ideal solution would require two separate systems</a:t>
            </a:r>
            <a:r>
              <a:rPr lang="en-US" dirty="0">
                <a:solidFill>
                  <a:schemeClr val="tx1"/>
                </a:solidFill>
              </a:rPr>
              <a:t>—</a:t>
            </a:r>
            <a:br>
              <a:rPr lang="en-US" dirty="0">
                <a:solidFill>
                  <a:schemeClr val="tx1"/>
                </a:solidFill>
              </a:rPr>
            </a:br>
            <a:r>
              <a:rPr dirty="0">
                <a:solidFill>
                  <a:schemeClr val="tx1"/>
                </a:solidFill>
              </a:rPr>
              <a:t>a program specific to internships and another for clinical placements.</a:t>
            </a:r>
          </a:p>
          <a:p>
            <a:pPr marL="800100" lvl="1" indent="-342900">
              <a:lnSpc>
                <a:spcPct val="90000"/>
              </a:lnSpc>
              <a:spcBef>
                <a:spcPts val="600"/>
              </a:spcBef>
              <a:buSzPct val="100000"/>
              <a:buFont typeface="Arial"/>
              <a:buChar char="•"/>
              <a:defRPr>
                <a:solidFill>
                  <a:srgbClr val="888888"/>
                </a:solidFill>
              </a:defRPr>
            </a:pPr>
            <a:r>
              <a:rPr dirty="0">
                <a:solidFill>
                  <a:schemeClr val="tx1"/>
                </a:solidFill>
              </a:rPr>
              <a:t>Recommend a discovery group be formed to review vendors. This group would ideally consist of experts from each school directly involved in the internship/clinical placement process, as well as members from </a:t>
            </a:r>
            <a:r>
              <a:rPr dirty="0" err="1">
                <a:solidFill>
                  <a:schemeClr val="tx1"/>
                </a:solidFill>
              </a:rPr>
              <a:t>DoIT</a:t>
            </a:r>
            <a:r>
              <a:rPr dirty="0">
                <a:solidFill>
                  <a:schemeClr val="tx1"/>
                </a:solidFill>
              </a:rPr>
              <a:t> who can ensure seamless integration between our current SIS and other systems.</a:t>
            </a:r>
          </a:p>
        </p:txBody>
      </p:sp>
      <p:sp>
        <p:nvSpPr>
          <p:cNvPr id="227"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3"/>
          <p:cNvSpPr txBox="1">
            <a:spLocks noGrp="1"/>
          </p:cNvSpPr>
          <p:nvPr>
            <p:ph type="title"/>
          </p:nvPr>
        </p:nvSpPr>
        <p:spPr>
          <a:xfrm>
            <a:off x="1162497" y="1235798"/>
            <a:ext cx="10058400" cy="462374"/>
          </a:xfrm>
          <a:prstGeom prst="rect">
            <a:avLst/>
          </a:prstGeom>
        </p:spPr>
        <p:txBody>
          <a:bodyPr>
            <a:noAutofit/>
          </a:bodyPr>
          <a:lstStyle>
            <a:lvl1pPr defTabSz="768095">
              <a:defRPr sz="3024"/>
            </a:lvl1pPr>
          </a:lstStyle>
          <a:p>
            <a:r>
              <a:rPr sz="3200" dirty="0"/>
              <a:t>Costs/Benefits</a:t>
            </a:r>
          </a:p>
        </p:txBody>
      </p:sp>
      <p:sp>
        <p:nvSpPr>
          <p:cNvPr id="229" name="Text Placeholder 1"/>
          <p:cNvSpPr txBox="1">
            <a:spLocks noGrp="1"/>
          </p:cNvSpPr>
          <p:nvPr>
            <p:ph type="body" idx="1"/>
          </p:nvPr>
        </p:nvSpPr>
        <p:spPr>
          <a:xfrm>
            <a:off x="1162497" y="1866089"/>
            <a:ext cx="10363201" cy="4142825"/>
          </a:xfrm>
          <a:prstGeom prst="rect">
            <a:avLst/>
          </a:prstGeom>
        </p:spPr>
        <p:txBody>
          <a:bodyPr>
            <a:normAutofit fontScale="92500" lnSpcReduction="10000"/>
          </a:bodyPr>
          <a:lstStyle/>
          <a:p>
            <a:pPr marL="347663" indent="-336550">
              <a:defRPr b="1"/>
            </a:pPr>
            <a:r>
              <a:rPr b="1" dirty="0">
                <a:latin typeface="Museo Slab 700" panose="02000000000000000000" pitchFamily="2" charset="77"/>
                <a:ea typeface="Verdana" panose="020B0604030504040204" pitchFamily="34" charset="0"/>
              </a:rPr>
              <a:t>Benefits:</a:t>
            </a:r>
          </a:p>
          <a:p>
            <a:pPr marL="347663" lvl="1" indent="-336550">
              <a:lnSpc>
                <a:spcPct val="90000"/>
              </a:lnSpc>
              <a:spcBef>
                <a:spcPts val="300"/>
              </a:spcBef>
              <a:buSzPct val="100000"/>
              <a:buFont typeface="Arial"/>
              <a:buChar char="•"/>
            </a:pPr>
            <a:r>
              <a:rPr dirty="0">
                <a:latin typeface="Museo Slab 300" panose="02000000000000000000" pitchFamily="2" charset="77"/>
              </a:rPr>
              <a:t>Streamlines the process for all schools/departments</a:t>
            </a:r>
            <a:endParaRPr dirty="0">
              <a:solidFill>
                <a:srgbClr val="888888"/>
              </a:solidFill>
              <a:latin typeface="Museo Slab 300" panose="02000000000000000000" pitchFamily="2" charset="77"/>
            </a:endParaRPr>
          </a:p>
          <a:p>
            <a:pPr marL="347663" lvl="1" indent="-336550">
              <a:lnSpc>
                <a:spcPct val="90000"/>
              </a:lnSpc>
              <a:spcBef>
                <a:spcPts val="300"/>
              </a:spcBef>
              <a:buSzPct val="100000"/>
              <a:buFont typeface="Arial"/>
              <a:buChar char="•"/>
            </a:pPr>
            <a:r>
              <a:rPr dirty="0">
                <a:latin typeface="Museo Slab 300" panose="02000000000000000000" pitchFamily="2" charset="77"/>
              </a:rPr>
              <a:t>University support will assist schools in managing resources, including financial, space, and staff/faculty workload.</a:t>
            </a:r>
            <a:endParaRPr dirty="0">
              <a:solidFill>
                <a:srgbClr val="888888"/>
              </a:solidFill>
              <a:latin typeface="Museo Slab 300" panose="02000000000000000000" pitchFamily="2" charset="77"/>
            </a:endParaRPr>
          </a:p>
          <a:p>
            <a:pPr marL="347663" lvl="1" indent="-336550">
              <a:lnSpc>
                <a:spcPct val="90000"/>
              </a:lnSpc>
              <a:spcBef>
                <a:spcPts val="300"/>
              </a:spcBef>
              <a:buSzPct val="100000"/>
              <a:buFont typeface="Arial"/>
              <a:buChar char="•"/>
            </a:pPr>
            <a:r>
              <a:rPr dirty="0">
                <a:latin typeface="Museo Slab 300" panose="02000000000000000000" pitchFamily="2" charset="77"/>
              </a:rPr>
              <a:t>Centralizing this process to some extent will be more effective and efficient and uphold a collaborative atmosphere</a:t>
            </a:r>
            <a:endParaRPr dirty="0">
              <a:solidFill>
                <a:srgbClr val="888888"/>
              </a:solidFill>
              <a:latin typeface="Museo Slab 300" panose="02000000000000000000" pitchFamily="2" charset="77"/>
            </a:endParaRPr>
          </a:p>
          <a:p>
            <a:pPr marL="347663" lvl="0" indent="-336550">
              <a:lnSpc>
                <a:spcPct val="90000"/>
              </a:lnSpc>
              <a:spcBef>
                <a:spcPts val="1800"/>
              </a:spcBef>
              <a:defRPr b="1">
                <a:latin typeface="Verdana"/>
                <a:ea typeface="Verdana"/>
                <a:cs typeface="Verdana"/>
                <a:sym typeface="Verdana"/>
              </a:defRPr>
            </a:pPr>
            <a:r>
              <a:rPr lang="en-US" b="1" kern="1200" dirty="0">
                <a:solidFill>
                  <a:prstClr val="black"/>
                </a:solidFill>
                <a:latin typeface="Museo Slab 700" panose="02000000000000000000" pitchFamily="2" charset="77"/>
                <a:ea typeface="Verdana" panose="020B0604030504040204" pitchFamily="34" charset="0"/>
                <a:sym typeface="Verdana"/>
              </a:rPr>
              <a:t>Cost/Investment</a:t>
            </a:r>
          </a:p>
          <a:p>
            <a:pPr marL="347663" lvl="3" indent="-336550">
              <a:lnSpc>
                <a:spcPct val="90000"/>
              </a:lnSpc>
              <a:spcBef>
                <a:spcPts val="300"/>
              </a:spcBef>
              <a:buClr>
                <a:srgbClr val="000000"/>
              </a:buClr>
              <a:buSzPct val="100000"/>
              <a:buFont typeface="Arial"/>
              <a:buChar char="•"/>
              <a:defRPr>
                <a:latin typeface="Arial"/>
                <a:ea typeface="Arial"/>
                <a:cs typeface="Arial"/>
                <a:sym typeface="Arial"/>
              </a:defRPr>
            </a:pPr>
            <a:r>
              <a:rPr lang="en-US" kern="1200" dirty="0">
                <a:solidFill>
                  <a:prstClr val="black"/>
                </a:solidFill>
                <a:latin typeface="Museo Slab 300" panose="02000000000000000000" pitchFamily="2" charset="77"/>
                <a:cs typeface="Calibri" panose="020F0502020204030204" pitchFamily="34" charset="0"/>
                <a:sym typeface="Arial"/>
              </a:rPr>
              <a:t>≤ 1 FTE</a:t>
            </a:r>
          </a:p>
          <a:p>
            <a:pPr marL="347663" lvl="3" indent="-336550">
              <a:lnSpc>
                <a:spcPct val="90000"/>
              </a:lnSpc>
              <a:spcBef>
                <a:spcPts val="300"/>
              </a:spcBef>
              <a:buClr>
                <a:srgbClr val="000000"/>
              </a:buClr>
              <a:buSzPct val="100000"/>
              <a:buFont typeface="Arial"/>
              <a:buChar char="•"/>
              <a:defRPr>
                <a:latin typeface="Arial"/>
                <a:ea typeface="Arial"/>
                <a:cs typeface="Arial"/>
                <a:sym typeface="Arial"/>
              </a:defRPr>
            </a:pPr>
            <a:r>
              <a:rPr lang="en-US" kern="1200" dirty="0">
                <a:solidFill>
                  <a:prstClr val="black"/>
                </a:solidFill>
                <a:latin typeface="Museo Slab 300" panose="02000000000000000000" pitchFamily="2" charset="77"/>
                <a:cs typeface="Calibri" panose="020F0502020204030204" pitchFamily="34" charset="0"/>
                <a:sym typeface="Arial"/>
              </a:rPr>
              <a:t>Purchase of software (initial investment and recurring)</a:t>
            </a:r>
          </a:p>
          <a:p>
            <a:pPr marL="347663" lvl="0" indent="-336550">
              <a:lnSpc>
                <a:spcPct val="90000"/>
              </a:lnSpc>
              <a:spcBef>
                <a:spcPts val="1800"/>
              </a:spcBef>
              <a:defRPr b="1">
                <a:latin typeface="Verdana"/>
                <a:ea typeface="Verdana"/>
                <a:cs typeface="Verdana"/>
                <a:sym typeface="Verdana"/>
              </a:defRPr>
            </a:pPr>
            <a:r>
              <a:rPr lang="en-US" b="1" kern="1200" dirty="0">
                <a:solidFill>
                  <a:prstClr val="black"/>
                </a:solidFill>
                <a:latin typeface="Museo Slab 700" panose="02000000000000000000" pitchFamily="2" charset="77"/>
                <a:ea typeface="Verdana" panose="020B0604030504040204" pitchFamily="34" charset="0"/>
                <a:sym typeface="Verdana"/>
              </a:rPr>
              <a:t>Ease of Implementation </a:t>
            </a:r>
          </a:p>
          <a:p>
            <a:pPr marL="347663" lvl="2" indent="-336550">
              <a:lnSpc>
                <a:spcPct val="90000"/>
              </a:lnSpc>
              <a:spcBef>
                <a:spcPts val="300"/>
              </a:spcBef>
              <a:buClr>
                <a:srgbClr val="000000"/>
              </a:buClr>
              <a:buSzPct val="100000"/>
              <a:buFont typeface="Arial"/>
              <a:buChar char="•"/>
              <a:defRPr>
                <a:latin typeface="Arial"/>
                <a:ea typeface="Arial"/>
                <a:cs typeface="Arial"/>
                <a:sym typeface="Arial"/>
              </a:defRPr>
            </a:pPr>
            <a:r>
              <a:rPr lang="en-US" kern="1200" dirty="0">
                <a:solidFill>
                  <a:prstClr val="black"/>
                </a:solidFill>
                <a:latin typeface="Museo Slab 300" panose="02000000000000000000" pitchFamily="2" charset="77"/>
                <a:cs typeface="Calibri" panose="020F0502020204030204" pitchFamily="34" charset="0"/>
                <a:sym typeface="Arial"/>
              </a:rPr>
              <a:t>Would require additional investigation with regards to the capabilities of software programs and the needs of the HSC schools : High complexity</a:t>
            </a:r>
          </a:p>
          <a:p>
            <a:pPr marL="347663" lvl="2" indent="-336550">
              <a:lnSpc>
                <a:spcPct val="90000"/>
              </a:lnSpc>
              <a:spcBef>
                <a:spcPts val="300"/>
              </a:spcBef>
              <a:buClr>
                <a:srgbClr val="000000"/>
              </a:buClr>
              <a:buSzPct val="100000"/>
              <a:buFont typeface="Arial"/>
              <a:buChar char="•"/>
              <a:defRPr>
                <a:latin typeface="Arial"/>
                <a:ea typeface="Arial"/>
                <a:cs typeface="Arial"/>
                <a:sym typeface="Arial"/>
              </a:defRPr>
            </a:pPr>
            <a:r>
              <a:rPr lang="en-US" kern="1200" dirty="0">
                <a:solidFill>
                  <a:prstClr val="black"/>
                </a:solidFill>
                <a:latin typeface="Museo Slab 300" panose="02000000000000000000" pitchFamily="2" charset="77"/>
                <a:cs typeface="Calibri" panose="020F0502020204030204" pitchFamily="34" charset="0"/>
                <a:sym typeface="Arial"/>
              </a:rPr>
              <a:t>Many programs require a per student fee for part of the services.  Discussion should occur regarding who is to pay for this cost.</a:t>
            </a:r>
          </a:p>
        </p:txBody>
      </p:sp>
      <p:sp>
        <p:nvSpPr>
          <p:cNvPr id="230"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3"/>
          <p:cNvSpPr txBox="1">
            <a:spLocks noGrp="1"/>
          </p:cNvSpPr>
          <p:nvPr>
            <p:ph type="title"/>
          </p:nvPr>
        </p:nvSpPr>
        <p:spPr>
          <a:xfrm>
            <a:off x="1176667" y="1216638"/>
            <a:ext cx="10058400" cy="462374"/>
          </a:xfrm>
          <a:prstGeom prst="rect">
            <a:avLst/>
          </a:prstGeom>
        </p:spPr>
        <p:txBody>
          <a:bodyPr>
            <a:noAutofit/>
          </a:bodyPr>
          <a:lstStyle>
            <a:lvl1pPr defTabSz="768095">
              <a:defRPr sz="3024"/>
            </a:lvl1pPr>
          </a:lstStyle>
          <a:p>
            <a:r>
              <a:rPr sz="3200" dirty="0"/>
              <a:t>Implementation Considerations</a:t>
            </a:r>
          </a:p>
        </p:txBody>
      </p:sp>
      <p:sp>
        <p:nvSpPr>
          <p:cNvPr id="237" name="Text Placeholder 1"/>
          <p:cNvSpPr txBox="1">
            <a:spLocks noGrp="1"/>
          </p:cNvSpPr>
          <p:nvPr>
            <p:ph type="body" idx="1"/>
          </p:nvPr>
        </p:nvSpPr>
        <p:spPr>
          <a:xfrm>
            <a:off x="1153633" y="1868906"/>
            <a:ext cx="10363201" cy="4420431"/>
          </a:xfrm>
          <a:prstGeom prst="rect">
            <a:avLst/>
          </a:prstGeom>
        </p:spPr>
        <p:txBody>
          <a:bodyPr/>
          <a:lstStyle/>
          <a:p>
            <a:pPr marL="342900" indent="-342900">
              <a:spcBef>
                <a:spcPts val="600"/>
              </a:spcBef>
              <a:buFont typeface="Arial" panose="020B0604020202020204" pitchFamily="34" charset="0"/>
              <a:buChar char="•"/>
            </a:pPr>
            <a:r>
              <a:rPr lang="en-US" dirty="0"/>
              <a:t>Further exploration should be considered to moving the HSC clinical placements under the University career center with liaisons from each HSC school.</a:t>
            </a:r>
          </a:p>
          <a:p>
            <a:pPr marL="342900" indent="-342900">
              <a:spcBef>
                <a:spcPts val="600"/>
              </a:spcBef>
              <a:buFont typeface="Arial" panose="020B0604020202020204" pitchFamily="34" charset="0"/>
              <a:buChar char="•"/>
            </a:pPr>
            <a:r>
              <a:rPr lang="en-US" dirty="0"/>
              <a:t>The following information is available to the steering committee for review if needed or to be given to a possible discovery group:</a:t>
            </a:r>
          </a:p>
          <a:p>
            <a:pPr marL="800100" lvl="1" indent="-342900">
              <a:spcBef>
                <a:spcPts val="600"/>
              </a:spcBef>
              <a:buFont typeface="Arial" panose="020B0604020202020204" pitchFamily="34" charset="0"/>
              <a:buChar char="•"/>
            </a:pPr>
            <a:r>
              <a:rPr lang="en-US" dirty="0"/>
              <a:t>The committee reviewed other schools to determine their current internship/clinical placement software.  Most schools used their placement software to meet the needs of an accreditation software as well.</a:t>
            </a:r>
          </a:p>
          <a:p>
            <a:pPr marL="800100" lvl="1" indent="-342900">
              <a:spcBef>
                <a:spcPts val="600"/>
              </a:spcBef>
              <a:buFont typeface="Arial" panose="020B0604020202020204" pitchFamily="34" charset="0"/>
              <a:buChar char="•"/>
            </a:pPr>
            <a:r>
              <a:rPr lang="en-US" dirty="0"/>
              <a:t>The committee started a spreadsheet that lists all the components needed for an ideal internship/clinical placement software.  This would be helpful to start the process but would require additional input from subject matter experts.</a:t>
            </a:r>
          </a:p>
        </p:txBody>
      </p:sp>
      <p:sp>
        <p:nvSpPr>
          <p:cNvPr id="238"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BE193-C249-4A4B-A38C-F9D9C01216E3}"/>
              </a:ext>
            </a:extLst>
          </p:cNvPr>
          <p:cNvSpPr>
            <a:spLocks noGrp="1"/>
          </p:cNvSpPr>
          <p:nvPr>
            <p:ph type="title"/>
          </p:nvPr>
        </p:nvSpPr>
        <p:spPr>
          <a:xfrm>
            <a:off x="1185532" y="1244080"/>
            <a:ext cx="10058400" cy="462373"/>
          </a:xfrm>
        </p:spPr>
        <p:txBody>
          <a:bodyPr>
            <a:noAutofit/>
          </a:bodyPr>
          <a:lstStyle/>
          <a:p>
            <a:r>
              <a:rPr lang="en-US" sz="3200" dirty="0"/>
              <a:t>Additional Reflections</a:t>
            </a:r>
          </a:p>
        </p:txBody>
      </p:sp>
      <p:sp>
        <p:nvSpPr>
          <p:cNvPr id="2" name="Text Placeholder 1">
            <a:extLst>
              <a:ext uri="{FF2B5EF4-FFF2-40B4-BE49-F238E27FC236}">
                <a16:creationId xmlns:a16="http://schemas.microsoft.com/office/drawing/2014/main" id="{ECD5817E-D0DB-3644-B411-07CE903A06FF}"/>
              </a:ext>
            </a:extLst>
          </p:cNvPr>
          <p:cNvSpPr>
            <a:spLocks noGrp="1"/>
          </p:cNvSpPr>
          <p:nvPr>
            <p:ph type="body" idx="1"/>
          </p:nvPr>
        </p:nvSpPr>
        <p:spPr>
          <a:xfrm>
            <a:off x="1185532" y="1876722"/>
            <a:ext cx="10363201" cy="3133689"/>
          </a:xfrm>
        </p:spPr>
        <p:txBody>
          <a:bodyPr/>
          <a:lstStyle/>
          <a:p>
            <a:pPr marL="342900" indent="-342900">
              <a:spcBef>
                <a:spcPts val="600"/>
              </a:spcBef>
              <a:buFont typeface="Arial" panose="020B0604020202020204" pitchFamily="34" charset="0"/>
              <a:buChar char="•"/>
            </a:pPr>
            <a:r>
              <a:rPr lang="en-US" dirty="0">
                <a:latin typeface="Museo Slab 300" panose="02000000000000000000" pitchFamily="2" charset="77"/>
              </a:rPr>
              <a:t>There were additional topics that came up in discussion that would help to align the HSC schools with the University.  We did not continue with these discussions due to both time constraints and the overlap with other working groups but wanted to make mention of them for possible review:</a:t>
            </a:r>
          </a:p>
          <a:p>
            <a:pPr marL="800100" lvl="1" indent="-342900">
              <a:spcBef>
                <a:spcPts val="600"/>
              </a:spcBef>
              <a:buFont typeface="Arial" panose="020B0604020202020204" pitchFamily="34" charset="0"/>
              <a:buChar char="•"/>
            </a:pPr>
            <a:r>
              <a:rPr lang="en-US" dirty="0"/>
              <a:t>Research Resources – ensuring equal access and opportunities between the HSC schools and the University</a:t>
            </a:r>
          </a:p>
          <a:p>
            <a:pPr marL="800100" lvl="1" indent="-342900">
              <a:spcBef>
                <a:spcPts val="600"/>
              </a:spcBef>
              <a:buFont typeface="Arial" panose="020B0604020202020204" pitchFamily="34" charset="0"/>
              <a:buChar char="•"/>
            </a:pPr>
            <a:r>
              <a:rPr lang="en-US" dirty="0"/>
              <a:t>HR Processes – ensuring that the HSC schools are following the same procedure in processes such as faculty hiring and APT</a:t>
            </a:r>
          </a:p>
          <a:p>
            <a:pPr marL="342900" indent="-342900">
              <a:spcBef>
                <a:spcPts val="600"/>
              </a:spcBef>
              <a:buFont typeface="Arial" panose="020B0604020202020204" pitchFamily="34" charset="0"/>
              <a:buChar char="•"/>
            </a:pPr>
            <a:endParaRPr lang="en-US" dirty="0">
              <a:latin typeface="+mn-lt"/>
            </a:endParaRPr>
          </a:p>
        </p:txBody>
      </p:sp>
      <p:sp>
        <p:nvSpPr>
          <p:cNvPr id="5" name="Slide Number Placeholder 2">
            <a:extLst>
              <a:ext uri="{FF2B5EF4-FFF2-40B4-BE49-F238E27FC236}">
                <a16:creationId xmlns:a16="http://schemas.microsoft.com/office/drawing/2014/main" id="{9A1BEC0F-3F48-0C40-A9E5-505D39F67C8C}"/>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Tree>
    <p:extLst>
      <p:ext uri="{BB962C8B-B14F-4D97-AF65-F5344CB8AC3E}">
        <p14:creationId xmlns:p14="http://schemas.microsoft.com/office/powerpoint/2010/main" val="290260686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925</Words>
  <Application>Microsoft Macintosh PowerPoint</Application>
  <PresentationFormat>Widescreen</PresentationFormat>
  <Paragraphs>65</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Museo Slab 700</vt:lpstr>
      <vt:lpstr>Effra Heavy</vt:lpstr>
      <vt:lpstr>Museo Slab 900</vt:lpstr>
      <vt:lpstr>Calibri</vt:lpstr>
      <vt:lpstr>Arial</vt:lpstr>
      <vt:lpstr>Verdana</vt:lpstr>
      <vt:lpstr>Museo Slab 300</vt:lpstr>
      <vt:lpstr>Effra</vt:lpstr>
      <vt:lpstr>Calibri Light</vt:lpstr>
      <vt:lpstr>Office Theme</vt:lpstr>
      <vt:lpstr>OPTIMIZATION ACROSS SBM PROFESSIONAL SCHOOLS PROPOSAL – April 16, 2021 </vt:lpstr>
      <vt:lpstr>Optimization Across SBM Professional Schools Proposal</vt:lpstr>
      <vt:lpstr>Current State: Existing Internship and Clinical Placement Programs</vt:lpstr>
      <vt:lpstr>What We Learned: Internship/Clinical Placement Survey Results</vt:lpstr>
      <vt:lpstr>What We Learned (cont.): Accreditation Software Survey Results</vt:lpstr>
      <vt:lpstr>Recommendation: Internship/Clinical Placement Program</vt:lpstr>
      <vt:lpstr>Costs/Benefits</vt:lpstr>
      <vt:lpstr>Implementation Considerations</vt:lpstr>
      <vt:lpstr>Additional Reflections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ACROSS SBM PROFESSIONAL SCHOOLS PROPOSAL </dc:title>
  <dc:subject/>
  <dc:creator/>
  <cp:keywords/>
  <dc:description/>
  <cp:lastModifiedBy>Allison Schwartz</cp:lastModifiedBy>
  <cp:revision>11</cp:revision>
  <dcterms:modified xsi:type="dcterms:W3CDTF">2021-06-22T16:21:17Z</dcterms:modified>
  <cp:category/>
</cp:coreProperties>
</file>