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Effra" panose="020B0603020203020204" pitchFamily="34" charset="0"/>
      <p:regular r:id="rId19"/>
      <p:bold r:id="rId20"/>
      <p:italic r:id="rId21"/>
    </p:embeddedFont>
    <p:embeddedFont>
      <p:font typeface="Effra Heavy" panose="020B0603020203020204" pitchFamily="34" charset="0"/>
      <p:bold r:id="rId22"/>
    </p:embeddedFont>
    <p:embeddedFont>
      <p:font typeface="Museo Slab 300" panose="02000000000000000000" pitchFamily="2" charset="77"/>
      <p:regular r:id="rId23"/>
      <p:italic r:id="rId24"/>
    </p:embeddedFont>
    <p:embeddedFont>
      <p:font typeface="Museo Slab 700" panose="02000000000000000000" pitchFamily="2" charset="77"/>
      <p:regular r:id="rId25"/>
      <p:bold r:id="rId26"/>
    </p:embeddedFont>
    <p:embeddedFont>
      <p:font typeface="Museo Slab 900" panose="02000000000000000000" pitchFamily="2" charset="77"/>
      <p:bold r:id="rId27"/>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888" userDrawn="1">
          <p15:clr>
            <a:srgbClr val="A4A3A4"/>
          </p15:clr>
        </p15:guide>
        <p15:guide id="2" pos="672" userDrawn="1">
          <p15:clr>
            <a:srgbClr val="A4A3A4"/>
          </p15:clr>
        </p15:guide>
        <p15:guide id="3" orient="horz" pos="11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12"/>
    <p:restoredTop sz="94694"/>
  </p:normalViewPr>
  <p:slideViewPr>
    <p:cSldViewPr snapToGrid="0" showGuides="1">
      <p:cViewPr varScale="1">
        <p:scale>
          <a:sx n="86" d="100"/>
          <a:sy n="86" d="100"/>
        </p:scale>
        <p:origin x="248" y="856"/>
      </p:cViewPr>
      <p:guideLst>
        <p:guide orient="horz" pos="888"/>
        <p:guide pos="672"/>
        <p:guide orient="horz" pos="1104"/>
      </p:guideLst>
    </p:cSldViewPr>
  </p:slideViewPr>
  <p:outlineViewPr>
    <p:cViewPr>
      <p:scale>
        <a:sx n="33" d="100"/>
        <a:sy n="33" d="100"/>
      </p:scale>
      <p:origin x="0" y="-90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1143000" y="685800"/>
            <a:ext cx="4572000" cy="3429000"/>
          </a:xfrm>
          <a:prstGeom prst="rect">
            <a:avLst/>
          </a:prstGeom>
        </p:spPr>
        <p:txBody>
          <a:bodyPr/>
          <a:lstStyle/>
          <a:p>
            <a:endParaRPr/>
          </a:p>
        </p:txBody>
      </p:sp>
      <p:sp>
        <p:nvSpPr>
          <p:cNvPr id="197" name="Shape 1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 1">
    <p:spTree>
      <p:nvGrpSpPr>
        <p:cNvPr id="1" name=""/>
        <p:cNvGrpSpPr/>
        <p:nvPr/>
      </p:nvGrpSpPr>
      <p:grpSpPr>
        <a:xfrm>
          <a:off x="0" y="0"/>
          <a:ext cx="0" cy="0"/>
          <a:chOff x="0" y="0"/>
          <a:chExt cx="0" cy="0"/>
        </a:xfrm>
      </p:grpSpPr>
      <p:pic>
        <p:nvPicPr>
          <p:cNvPr id="16"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17"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18"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19"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20"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pic>
        <p:nvPicPr>
          <p:cNvPr id="21" name="Picture 7" descr="Picture 7"/>
          <p:cNvPicPr>
            <a:picLocks noChangeAspect="1"/>
          </p:cNvPicPr>
          <p:nvPr/>
        </p:nvPicPr>
        <p:blipFill>
          <a:blip r:embed="rId6"/>
          <a:stretch>
            <a:fillRect/>
          </a:stretch>
        </p:blipFill>
        <p:spPr>
          <a:xfrm>
            <a:off x="-4948" y="0"/>
            <a:ext cx="12201897" cy="6858000"/>
          </a:xfrm>
          <a:prstGeom prst="rect">
            <a:avLst/>
          </a:prstGeom>
          <a:ln w="12700">
            <a:miter lim="400000"/>
          </a:ln>
        </p:spPr>
      </p:pic>
      <p:sp>
        <p:nvSpPr>
          <p:cNvPr id="23"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24" name="Picture 11" descr="Picture 11"/>
          <p:cNvPicPr>
            <a:picLocks noChangeAspect="1"/>
          </p:cNvPicPr>
          <p:nvPr/>
        </p:nvPicPr>
        <p:blipFill>
          <a:blip r:embed="rId7"/>
          <a:stretch>
            <a:fillRect/>
          </a:stretch>
        </p:blipFill>
        <p:spPr>
          <a:xfrm>
            <a:off x="1066799" y="650904"/>
            <a:ext cx="3874959" cy="654924"/>
          </a:xfrm>
          <a:prstGeom prst="rect">
            <a:avLst/>
          </a:prstGeom>
          <a:ln w="12700">
            <a:miter lim="400000"/>
          </a:ln>
        </p:spPr>
      </p:pic>
      <p:sp>
        <p:nvSpPr>
          <p:cNvPr id="25" name="Straight Connector 12"/>
          <p:cNvSpPr/>
          <p:nvPr/>
        </p:nvSpPr>
        <p:spPr>
          <a:xfrm>
            <a:off x="1066800" y="4793200"/>
            <a:ext cx="10058401" cy="1"/>
          </a:xfrm>
          <a:prstGeom prst="line">
            <a:avLst/>
          </a:prstGeom>
          <a:ln w="25400" cap="rnd">
            <a:solidFill>
              <a:srgbClr val="FFFFFF"/>
            </a:solidFill>
            <a:prstDash val="sysDot"/>
          </a:ln>
        </p:spPr>
        <p:txBody>
          <a:bodyPr lIns="45719" rIns="45719"/>
          <a:lstStyle/>
          <a:p>
            <a:endParaRPr/>
          </a:p>
        </p:txBody>
      </p:sp>
      <p:pic>
        <p:nvPicPr>
          <p:cNvPr id="26" name="Picture 14" descr="Picture 14"/>
          <p:cNvPicPr>
            <a:picLocks noChangeAspect="1"/>
          </p:cNvPicPr>
          <p:nvPr/>
        </p:nvPicPr>
        <p:blipFill>
          <a:blip r:embed="rId8"/>
          <a:stretch>
            <a:fillRect/>
          </a:stretch>
        </p:blipFill>
        <p:spPr>
          <a:xfrm>
            <a:off x="1066799" y="1883087"/>
            <a:ext cx="6489978" cy="2388677"/>
          </a:xfrm>
          <a:prstGeom prst="rect">
            <a:avLst/>
          </a:prstGeom>
          <a:ln w="12700">
            <a:miter lim="400000"/>
          </a:ln>
        </p:spPr>
      </p:pic>
      <p:sp>
        <p:nvSpPr>
          <p:cNvPr id="13" name="Title 2">
            <a:extLst>
              <a:ext uri="{FF2B5EF4-FFF2-40B4-BE49-F238E27FC236}">
                <a16:creationId xmlns:a16="http://schemas.microsoft.com/office/drawing/2014/main" id="{B57BB2EE-E0E5-C742-B481-F58C877F3834}"/>
              </a:ext>
            </a:extLst>
          </p:cNvPr>
          <p:cNvSpPr>
            <a:spLocks noGrp="1"/>
          </p:cNvSpPr>
          <p:nvPr>
            <p:ph type="title" hasCustomPrompt="1"/>
          </p:nvPr>
        </p:nvSpPr>
        <p:spPr>
          <a:xfrm>
            <a:off x="1061852" y="5069122"/>
            <a:ext cx="10138504" cy="654924"/>
          </a:xfrm>
        </p:spPr>
        <p:txBody>
          <a:bodyPr>
            <a:noAutofit/>
          </a:bodyPr>
          <a:lstStyle>
            <a:lvl1pPr>
              <a:defRPr sz="2000" b="1" i="0">
                <a:solidFill>
                  <a:schemeClr val="bg1"/>
                </a:solidFill>
                <a:latin typeface="Museo Slab 700" panose="02000000000000000000" pitchFamily="2" charset="77"/>
              </a:defRPr>
            </a:lvl1pPr>
          </a:lstStyle>
          <a:p>
            <a:r>
              <a:rPr lang="en-US" dirty="0"/>
              <a:t>SUBTITLE OF PRESENTATION • DATE • Presenter Name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Hed, Bullets, 3 Photos">
    <p:spTree>
      <p:nvGrpSpPr>
        <p:cNvPr id="1" name=""/>
        <p:cNvGrpSpPr/>
        <p:nvPr/>
      </p:nvGrpSpPr>
      <p:grpSpPr>
        <a:xfrm>
          <a:off x="0" y="0"/>
          <a:ext cx="0" cy="0"/>
          <a:chOff x="0" y="0"/>
          <a:chExt cx="0" cy="0"/>
        </a:xfrm>
      </p:grpSpPr>
      <p:sp>
        <p:nvSpPr>
          <p:cNvPr id="128" name="Body Level One…"/>
          <p:cNvSpPr txBox="1">
            <a:spLocks noGrp="1"/>
          </p:cNvSpPr>
          <p:nvPr>
            <p:ph type="body" sz="quarter" idx="1" hasCustomPrompt="1"/>
          </p:nvPr>
        </p:nvSpPr>
        <p:spPr>
          <a:xfrm>
            <a:off x="1066800" y="2225714"/>
            <a:ext cx="4161183"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29"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30" name="Picture Placeholder 2"/>
          <p:cNvSpPr>
            <a:spLocks noGrp="1"/>
          </p:cNvSpPr>
          <p:nvPr>
            <p:ph type="pic" sz="quarter" idx="13"/>
          </p:nvPr>
        </p:nvSpPr>
        <p:spPr>
          <a:xfrm>
            <a:off x="5854148" y="1320800"/>
            <a:ext cx="2603009" cy="4343400"/>
          </a:xfrm>
          <a:prstGeom prst="rect">
            <a:avLst/>
          </a:prstGeom>
        </p:spPr>
        <p:txBody>
          <a:bodyPr lIns="91439" rIns="91439"/>
          <a:lstStyle/>
          <a:p>
            <a:endParaRPr/>
          </a:p>
        </p:txBody>
      </p:sp>
      <p:sp>
        <p:nvSpPr>
          <p:cNvPr id="131" name="Picture Placeholder 2"/>
          <p:cNvSpPr>
            <a:spLocks noGrp="1"/>
          </p:cNvSpPr>
          <p:nvPr>
            <p:ph type="pic" sz="quarter" idx="14"/>
          </p:nvPr>
        </p:nvSpPr>
        <p:spPr>
          <a:xfrm>
            <a:off x="8537712" y="1320800"/>
            <a:ext cx="2587488" cy="2112746"/>
          </a:xfrm>
          <a:prstGeom prst="rect">
            <a:avLst/>
          </a:prstGeom>
        </p:spPr>
        <p:txBody>
          <a:bodyPr lIns="91439" rIns="91439"/>
          <a:lstStyle/>
          <a:p>
            <a:endParaRPr/>
          </a:p>
        </p:txBody>
      </p:sp>
      <p:sp>
        <p:nvSpPr>
          <p:cNvPr id="132" name="Picture Placeholder 2"/>
          <p:cNvSpPr>
            <a:spLocks noGrp="1"/>
          </p:cNvSpPr>
          <p:nvPr>
            <p:ph type="pic" sz="quarter" idx="15"/>
          </p:nvPr>
        </p:nvSpPr>
        <p:spPr>
          <a:xfrm>
            <a:off x="8537712" y="3529726"/>
            <a:ext cx="2587488" cy="2134474"/>
          </a:xfrm>
          <a:prstGeom prst="rect">
            <a:avLst/>
          </a:prstGeom>
        </p:spPr>
        <p:txBody>
          <a:bodyPr lIns="91439" rIns="91439"/>
          <a:lstStyle/>
          <a:p>
            <a:endParaRPr/>
          </a:p>
        </p:txBody>
      </p:sp>
      <p:sp>
        <p:nvSpPr>
          <p:cNvPr id="133"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Hed &amp; Headshot Photos With Title">
    <p:spTree>
      <p:nvGrpSpPr>
        <p:cNvPr id="1" name=""/>
        <p:cNvGrpSpPr/>
        <p:nvPr/>
      </p:nvGrpSpPr>
      <p:grpSpPr>
        <a:xfrm>
          <a:off x="0" y="0"/>
          <a:ext cx="0" cy="0"/>
          <a:chOff x="0" y="0"/>
          <a:chExt cx="0" cy="0"/>
        </a:xfrm>
      </p:grpSpPr>
      <p:sp>
        <p:nvSpPr>
          <p:cNvPr id="140"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41" name="Picture Placeholder 2"/>
          <p:cNvSpPr>
            <a:spLocks noGrp="1"/>
          </p:cNvSpPr>
          <p:nvPr>
            <p:ph type="pic" sz="quarter" idx="13"/>
          </p:nvPr>
        </p:nvSpPr>
        <p:spPr>
          <a:xfrm>
            <a:off x="4778900" y="2266124"/>
            <a:ext cx="2603009" cy="2652387"/>
          </a:xfrm>
          <a:prstGeom prst="rect">
            <a:avLst/>
          </a:prstGeom>
        </p:spPr>
        <p:txBody>
          <a:bodyPr lIns="91439" rIns="91439"/>
          <a:lstStyle/>
          <a:p>
            <a:endParaRPr/>
          </a:p>
        </p:txBody>
      </p:sp>
      <p:sp>
        <p:nvSpPr>
          <p:cNvPr id="142" name="Picture Placeholder 2"/>
          <p:cNvSpPr>
            <a:spLocks noGrp="1"/>
          </p:cNvSpPr>
          <p:nvPr>
            <p:ph type="pic" sz="quarter" idx="14"/>
          </p:nvPr>
        </p:nvSpPr>
        <p:spPr>
          <a:xfrm>
            <a:off x="1919222" y="2266124"/>
            <a:ext cx="2603008" cy="2652387"/>
          </a:xfrm>
          <a:prstGeom prst="rect">
            <a:avLst/>
          </a:prstGeom>
        </p:spPr>
        <p:txBody>
          <a:bodyPr lIns="91439" rIns="91439"/>
          <a:lstStyle/>
          <a:p>
            <a:endParaRPr/>
          </a:p>
        </p:txBody>
      </p:sp>
      <p:sp>
        <p:nvSpPr>
          <p:cNvPr id="143" name="Picture Placeholder 2"/>
          <p:cNvSpPr>
            <a:spLocks noGrp="1"/>
          </p:cNvSpPr>
          <p:nvPr>
            <p:ph type="pic" sz="quarter" idx="15"/>
          </p:nvPr>
        </p:nvSpPr>
        <p:spPr>
          <a:xfrm>
            <a:off x="7595164" y="2266124"/>
            <a:ext cx="2603009" cy="2652387"/>
          </a:xfrm>
          <a:prstGeom prst="rect">
            <a:avLst/>
          </a:prstGeom>
        </p:spPr>
        <p:txBody>
          <a:bodyPr lIns="91439" rIns="91439"/>
          <a:lstStyle/>
          <a:p>
            <a:endParaRPr/>
          </a:p>
        </p:txBody>
      </p:sp>
      <p:sp>
        <p:nvSpPr>
          <p:cNvPr id="144" name="Body Level One…"/>
          <p:cNvSpPr txBox="1">
            <a:spLocks noGrp="1"/>
          </p:cNvSpPr>
          <p:nvPr>
            <p:ph type="body" sz="quarter" idx="1" hasCustomPrompt="1"/>
          </p:nvPr>
        </p:nvSpPr>
        <p:spPr>
          <a:xfrm>
            <a:off x="1919222" y="5076073"/>
            <a:ext cx="2603008" cy="564331"/>
          </a:xfrm>
          <a:prstGeom prst="rect">
            <a:avLst/>
          </a:prstGeom>
        </p:spPr>
        <p:txBody>
          <a:bodyPr lIns="0" tIns="0" rIns="0" bIns="0">
            <a:normAutofit/>
          </a:bodyPr>
          <a:lstStyle>
            <a:lvl1pPr marL="0" indent="0" algn="ctr">
              <a:buSzTx/>
              <a:buFontTx/>
              <a:buNone/>
              <a:defRPr sz="1800" b="1">
                <a:solidFill>
                  <a:srgbClr val="AB1500"/>
                </a:solidFill>
                <a:latin typeface="Museo Slab 700"/>
                <a:ea typeface="Museo Slab 700"/>
                <a:cs typeface="Museo Slab 700"/>
                <a:sym typeface="Museo Slab 700"/>
              </a:defRPr>
            </a:lvl1pPr>
            <a:lvl2pPr marL="0" indent="11113" algn="ctr">
              <a:buSzTx/>
              <a:buFontTx/>
              <a:buNone/>
              <a:defRPr sz="1800" b="1">
                <a:solidFill>
                  <a:srgbClr val="AB1500"/>
                </a:solidFill>
                <a:latin typeface="Museo Slab 700"/>
                <a:ea typeface="Museo Slab 700"/>
                <a:cs typeface="Museo Slab 700"/>
                <a:sym typeface="Museo Slab 700"/>
              </a:defRPr>
            </a:lvl2pPr>
            <a:lvl3pPr marL="0" indent="236536" algn="ctr">
              <a:buSzTx/>
              <a:buFontTx/>
              <a:buNone/>
              <a:defRPr sz="1800" b="1">
                <a:solidFill>
                  <a:srgbClr val="AB1500"/>
                </a:solidFill>
                <a:latin typeface="Museo Slab 700"/>
                <a:ea typeface="Museo Slab 700"/>
                <a:cs typeface="Museo Slab 700"/>
                <a:sym typeface="Museo Slab 700"/>
              </a:defRPr>
            </a:lvl3pPr>
            <a:lvl4pPr marL="0" indent="1371600" algn="ctr">
              <a:buSzTx/>
              <a:buFontTx/>
              <a:buNone/>
              <a:defRPr sz="1800" b="1">
                <a:solidFill>
                  <a:srgbClr val="AB1500"/>
                </a:solidFill>
                <a:latin typeface="Museo Slab 700"/>
                <a:ea typeface="Museo Slab 700"/>
                <a:cs typeface="Museo Slab 700"/>
                <a:sym typeface="Museo Slab 700"/>
              </a:defRPr>
            </a:lvl4pPr>
            <a:lvl5pPr marL="0" indent="1828800" algn="ctr">
              <a:buSzTx/>
              <a:buFontTx/>
              <a:buNone/>
              <a:defRPr sz="1800" b="1">
                <a:solidFill>
                  <a:srgbClr val="AB1500"/>
                </a:solidFill>
                <a:latin typeface="Museo Slab 700"/>
                <a:ea typeface="Museo Slab 700"/>
                <a:cs typeface="Museo Slab 700"/>
                <a:sym typeface="Museo Slab 700"/>
              </a:defRPr>
            </a:lvl5pPr>
          </a:lstStyle>
          <a:p>
            <a:r>
              <a:t>Name</a:t>
            </a:r>
          </a:p>
          <a:p>
            <a:pPr lvl="1"/>
            <a:endParaRPr/>
          </a:p>
          <a:p>
            <a:pPr lvl="2"/>
            <a:endParaRPr/>
          </a:p>
          <a:p>
            <a:pPr lvl="3"/>
            <a:endParaRPr/>
          </a:p>
          <a:p>
            <a:pPr lvl="4"/>
            <a:endParaRPr/>
          </a:p>
        </p:txBody>
      </p:sp>
      <p:sp>
        <p:nvSpPr>
          <p:cNvPr id="145" name="Text Placeholder 2"/>
          <p:cNvSpPr>
            <a:spLocks noGrp="1"/>
          </p:cNvSpPr>
          <p:nvPr>
            <p:ph type="body" sz="quarter" idx="16" hasCustomPrompt="1"/>
          </p:nvPr>
        </p:nvSpPr>
        <p:spPr>
          <a:xfrm>
            <a:off x="4777925" y="5076073"/>
            <a:ext cx="2603009" cy="564331"/>
          </a:xfrm>
          <a:prstGeom prst="rect">
            <a:avLst/>
          </a:prstGeom>
        </p:spPr>
        <p:txBody>
          <a:bodyPr lIns="0" tIns="0" rIns="0" bIns="0">
            <a:normAutofit/>
          </a:bodyPr>
          <a:lstStyle>
            <a:lvl1pPr marL="0" indent="0" algn="ctr" defTabSz="768095">
              <a:spcBef>
                <a:spcPts val="800"/>
              </a:spcBef>
              <a:buSzTx/>
              <a:buFontTx/>
              <a:buNone/>
              <a:defRPr sz="1512" b="1">
                <a:solidFill>
                  <a:srgbClr val="AB1500"/>
                </a:solidFill>
                <a:latin typeface="Museo Slab 700"/>
                <a:ea typeface="Museo Slab 700"/>
                <a:cs typeface="Museo Slab 700"/>
                <a:sym typeface="Museo Slab 700"/>
              </a:defRPr>
            </a:lvl1pPr>
          </a:lstStyle>
          <a:p>
            <a:r>
              <a:t>Name
Title</a:t>
            </a:r>
          </a:p>
        </p:txBody>
      </p:sp>
      <p:sp>
        <p:nvSpPr>
          <p:cNvPr id="146" name="Text Placeholder 2"/>
          <p:cNvSpPr>
            <a:spLocks noGrp="1"/>
          </p:cNvSpPr>
          <p:nvPr>
            <p:ph type="body" sz="quarter" idx="17" hasCustomPrompt="1"/>
          </p:nvPr>
        </p:nvSpPr>
        <p:spPr>
          <a:xfrm>
            <a:off x="7598126" y="5076073"/>
            <a:ext cx="2603009" cy="564331"/>
          </a:xfrm>
          <a:prstGeom prst="rect">
            <a:avLst/>
          </a:prstGeom>
        </p:spPr>
        <p:txBody>
          <a:bodyPr lIns="0" tIns="0" rIns="0" bIns="0">
            <a:normAutofit/>
          </a:bodyPr>
          <a:lstStyle>
            <a:lvl1pPr marL="0" indent="0" algn="ctr" defTabSz="768095">
              <a:spcBef>
                <a:spcPts val="800"/>
              </a:spcBef>
              <a:buSzTx/>
              <a:buFontTx/>
              <a:buNone/>
              <a:defRPr sz="1512" b="1">
                <a:solidFill>
                  <a:srgbClr val="AB1500"/>
                </a:solidFill>
                <a:latin typeface="Museo Slab 700"/>
                <a:ea typeface="Museo Slab 700"/>
                <a:cs typeface="Museo Slab 700"/>
                <a:sym typeface="Museo Slab 700"/>
              </a:defRPr>
            </a:lvl1pPr>
          </a:lstStyle>
          <a:p>
            <a:r>
              <a:t>Name
Title</a:t>
            </a:r>
          </a:p>
        </p:txBody>
      </p:sp>
      <p:sp>
        <p:nvSpPr>
          <p:cNvPr id="147" name="1-Line Headline Here"/>
          <p:cNvSpPr txBox="1">
            <a:spLocks noGrp="1"/>
          </p:cNvSpPr>
          <p:nvPr>
            <p:ph type="title" hasCustomPrompt="1"/>
          </p:nvPr>
        </p:nvSpPr>
        <p:spPr>
          <a:xfrm>
            <a:off x="1066800" y="1371600"/>
            <a:ext cx="10058400" cy="571501"/>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ull Slide Photo">
    <p:spTree>
      <p:nvGrpSpPr>
        <p:cNvPr id="1" name=""/>
        <p:cNvGrpSpPr/>
        <p:nvPr/>
      </p:nvGrpSpPr>
      <p:grpSpPr>
        <a:xfrm>
          <a:off x="0" y="0"/>
          <a:ext cx="0" cy="0"/>
          <a:chOff x="0" y="0"/>
          <a:chExt cx="0" cy="0"/>
        </a:xfrm>
      </p:grpSpPr>
      <p:sp>
        <p:nvSpPr>
          <p:cNvPr id="154" name="Picture Placeholder 2"/>
          <p:cNvSpPr>
            <a:spLocks noGrp="1"/>
          </p:cNvSpPr>
          <p:nvPr>
            <p:ph type="pic" idx="13"/>
          </p:nvPr>
        </p:nvSpPr>
        <p:spPr>
          <a:xfrm>
            <a:off x="212244" y="0"/>
            <a:ext cx="11758085" cy="6858000"/>
          </a:xfrm>
          <a:prstGeom prst="rect">
            <a:avLst/>
          </a:prstGeom>
        </p:spPr>
        <p:txBody>
          <a:bodyPr lIns="91439" rIns="91439"/>
          <a:lstStyle/>
          <a:p>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arge Photo With Caption">
    <p:spTree>
      <p:nvGrpSpPr>
        <p:cNvPr id="1" name=""/>
        <p:cNvGrpSpPr/>
        <p:nvPr/>
      </p:nvGrpSpPr>
      <p:grpSpPr>
        <a:xfrm>
          <a:off x="0" y="0"/>
          <a:ext cx="0" cy="0"/>
          <a:chOff x="0" y="0"/>
          <a:chExt cx="0" cy="0"/>
        </a:xfrm>
      </p:grpSpPr>
      <p:pic>
        <p:nvPicPr>
          <p:cNvPr id="162" name="Picture 7" descr="Picture 7"/>
          <p:cNvPicPr>
            <a:picLocks noChangeAspect="1"/>
          </p:cNvPicPr>
          <p:nvPr/>
        </p:nvPicPr>
        <p:blipFill>
          <a:blip r:embed="rId2"/>
          <a:stretch>
            <a:fillRect/>
          </a:stretch>
        </p:blipFill>
        <p:spPr>
          <a:xfrm>
            <a:off x="0" y="0"/>
            <a:ext cx="12201897" cy="6858000"/>
          </a:xfrm>
          <a:prstGeom prst="rect">
            <a:avLst/>
          </a:prstGeom>
          <a:ln w="12700">
            <a:miter lim="400000"/>
          </a:ln>
        </p:spPr>
      </p:pic>
      <p:sp>
        <p:nvSpPr>
          <p:cNvPr id="163" name="Body Level One…"/>
          <p:cNvSpPr txBox="1">
            <a:spLocks noGrp="1"/>
          </p:cNvSpPr>
          <p:nvPr>
            <p:ph type="body" sz="quarter" idx="1" hasCustomPrompt="1"/>
          </p:nvPr>
        </p:nvSpPr>
        <p:spPr>
          <a:xfrm>
            <a:off x="1066800" y="5493334"/>
            <a:ext cx="10058400" cy="616650"/>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vl2pPr marL="0" indent="457200">
              <a:buSzTx/>
              <a:buFontTx/>
              <a:buNone/>
              <a:defRPr sz="1800" b="1">
                <a:solidFill>
                  <a:srgbClr val="FFFFFF"/>
                </a:solidFill>
                <a:latin typeface="Museo Slab 700"/>
                <a:ea typeface="Museo Slab 700"/>
                <a:cs typeface="Museo Slab 700"/>
                <a:sym typeface="Museo Slab 700"/>
              </a:defRPr>
            </a:lvl2pPr>
            <a:lvl3pPr marL="0" indent="914400">
              <a:buSzTx/>
              <a:buFontTx/>
              <a:buNone/>
              <a:defRPr sz="1800" b="1">
                <a:solidFill>
                  <a:srgbClr val="FFFFFF"/>
                </a:solidFill>
                <a:latin typeface="Museo Slab 700"/>
                <a:ea typeface="Museo Slab 700"/>
                <a:cs typeface="Museo Slab 700"/>
                <a:sym typeface="Museo Slab 700"/>
              </a:defRPr>
            </a:lvl3pPr>
            <a:lvl4pPr marL="0" indent="1371600">
              <a:buSzTx/>
              <a:buFontTx/>
              <a:buNone/>
              <a:defRPr sz="1800" b="1">
                <a:solidFill>
                  <a:srgbClr val="FFFFFF"/>
                </a:solidFill>
                <a:latin typeface="Museo Slab 700"/>
                <a:ea typeface="Museo Slab 700"/>
                <a:cs typeface="Museo Slab 700"/>
                <a:sym typeface="Museo Slab 700"/>
              </a:defRPr>
            </a:lvl4pPr>
            <a:lvl5pPr marL="0" indent="1828800">
              <a:buSzTx/>
              <a:buFontTx/>
              <a:buNone/>
              <a:defRPr sz="1800" b="1">
                <a:solidFill>
                  <a:srgbClr val="FFFFFF"/>
                </a:solidFill>
                <a:latin typeface="Museo Slab 700"/>
                <a:ea typeface="Museo Slab 700"/>
                <a:cs typeface="Museo Slab 700"/>
                <a:sym typeface="Museo Slab 700"/>
              </a:defRPr>
            </a:lvl5pPr>
          </a:lstStyle>
          <a:p>
            <a:r>
              <a:t>Photo Caption Here</a:t>
            </a:r>
          </a:p>
          <a:p>
            <a:pPr lvl="1"/>
            <a:endParaRPr/>
          </a:p>
          <a:p>
            <a:pPr lvl="2"/>
            <a:endParaRPr/>
          </a:p>
          <a:p>
            <a:pPr lvl="3"/>
            <a:endParaRPr/>
          </a:p>
          <a:p>
            <a:pPr lvl="4"/>
            <a:endParaRPr/>
          </a:p>
        </p:txBody>
      </p:sp>
      <p:sp>
        <p:nvSpPr>
          <p:cNvPr id="164"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165"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166" name="Straight Connector 12"/>
          <p:cNvSpPr/>
          <p:nvPr/>
        </p:nvSpPr>
        <p:spPr>
          <a:xfrm>
            <a:off x="1066800" y="5999967"/>
            <a:ext cx="10058401" cy="1"/>
          </a:xfrm>
          <a:prstGeom prst="line">
            <a:avLst/>
          </a:prstGeom>
          <a:ln w="25400" cap="rnd">
            <a:solidFill>
              <a:srgbClr val="FFFFFF"/>
            </a:solidFill>
            <a:prstDash val="sysDot"/>
          </a:ln>
        </p:spPr>
        <p:txBody>
          <a:bodyPr lIns="45719" rIns="45719"/>
          <a:lstStyle/>
          <a:p>
            <a:endParaRPr/>
          </a:p>
        </p:txBody>
      </p:sp>
      <p:pic>
        <p:nvPicPr>
          <p:cNvPr id="167"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
        <p:nvSpPr>
          <p:cNvPr id="168" name="Picture Placeholder 2"/>
          <p:cNvSpPr>
            <a:spLocks noGrp="1"/>
          </p:cNvSpPr>
          <p:nvPr>
            <p:ph type="pic" idx="13"/>
          </p:nvPr>
        </p:nvSpPr>
        <p:spPr>
          <a:xfrm>
            <a:off x="1087119" y="1320800"/>
            <a:ext cx="10038082" cy="4010936"/>
          </a:xfrm>
          <a:prstGeom prst="rect">
            <a:avLst/>
          </a:prstGeom>
        </p:spPr>
        <p:txBody>
          <a:bodyPr lIns="91439" rIns="91439"/>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 Photos With Captions">
    <p:spTree>
      <p:nvGrpSpPr>
        <p:cNvPr id="1" name=""/>
        <p:cNvGrpSpPr/>
        <p:nvPr/>
      </p:nvGrpSpPr>
      <p:grpSpPr>
        <a:xfrm>
          <a:off x="0" y="0"/>
          <a:ext cx="0" cy="0"/>
          <a:chOff x="0" y="0"/>
          <a:chExt cx="0" cy="0"/>
        </a:xfrm>
      </p:grpSpPr>
      <p:pic>
        <p:nvPicPr>
          <p:cNvPr id="175" name="Picture 7" descr="Picture 7"/>
          <p:cNvPicPr>
            <a:picLocks noChangeAspect="1"/>
          </p:cNvPicPr>
          <p:nvPr/>
        </p:nvPicPr>
        <p:blipFill>
          <a:blip r:embed="rId2"/>
          <a:stretch>
            <a:fillRect/>
          </a:stretch>
        </p:blipFill>
        <p:spPr>
          <a:xfrm>
            <a:off x="0" y="0"/>
            <a:ext cx="12201897" cy="6858000"/>
          </a:xfrm>
          <a:prstGeom prst="rect">
            <a:avLst/>
          </a:prstGeom>
          <a:ln w="12700">
            <a:miter lim="400000"/>
          </a:ln>
        </p:spPr>
      </p:pic>
      <p:sp>
        <p:nvSpPr>
          <p:cNvPr id="176" name="Body Level One…"/>
          <p:cNvSpPr txBox="1">
            <a:spLocks noGrp="1"/>
          </p:cNvSpPr>
          <p:nvPr>
            <p:ph type="body" sz="quarter" idx="1" hasCustomPrompt="1"/>
          </p:nvPr>
        </p:nvSpPr>
        <p:spPr>
          <a:xfrm>
            <a:off x="1066800" y="5493336"/>
            <a:ext cx="4926497" cy="372973"/>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vl2pPr marL="0" indent="457200">
              <a:buSzTx/>
              <a:buFontTx/>
              <a:buNone/>
              <a:defRPr sz="1800" b="1">
                <a:solidFill>
                  <a:srgbClr val="FFFFFF"/>
                </a:solidFill>
                <a:latin typeface="Museo Slab 700"/>
                <a:ea typeface="Museo Slab 700"/>
                <a:cs typeface="Museo Slab 700"/>
                <a:sym typeface="Museo Slab 700"/>
              </a:defRPr>
            </a:lvl2pPr>
            <a:lvl3pPr marL="0" indent="914400">
              <a:buSzTx/>
              <a:buFontTx/>
              <a:buNone/>
              <a:defRPr sz="1800" b="1">
                <a:solidFill>
                  <a:srgbClr val="FFFFFF"/>
                </a:solidFill>
                <a:latin typeface="Museo Slab 700"/>
                <a:ea typeface="Museo Slab 700"/>
                <a:cs typeface="Museo Slab 700"/>
                <a:sym typeface="Museo Slab 700"/>
              </a:defRPr>
            </a:lvl3pPr>
            <a:lvl4pPr marL="0" indent="1371600">
              <a:buSzTx/>
              <a:buFontTx/>
              <a:buNone/>
              <a:defRPr sz="1800" b="1">
                <a:solidFill>
                  <a:srgbClr val="FFFFFF"/>
                </a:solidFill>
                <a:latin typeface="Museo Slab 700"/>
                <a:ea typeface="Museo Slab 700"/>
                <a:cs typeface="Museo Slab 700"/>
                <a:sym typeface="Museo Slab 700"/>
              </a:defRPr>
            </a:lvl4pPr>
            <a:lvl5pPr marL="0" indent="1828800">
              <a:buSzTx/>
              <a:buFontTx/>
              <a:buNone/>
              <a:defRPr sz="1800" b="1">
                <a:solidFill>
                  <a:srgbClr val="FFFFFF"/>
                </a:solidFill>
                <a:latin typeface="Museo Slab 700"/>
                <a:ea typeface="Museo Slab 700"/>
                <a:cs typeface="Museo Slab 700"/>
                <a:sym typeface="Museo Slab 700"/>
              </a:defRPr>
            </a:lvl5pPr>
          </a:lstStyle>
          <a:p>
            <a:r>
              <a:t>Short Caption Here</a:t>
            </a:r>
          </a:p>
          <a:p>
            <a:pPr lvl="1"/>
            <a:endParaRPr/>
          </a:p>
          <a:p>
            <a:pPr lvl="2"/>
            <a:endParaRPr/>
          </a:p>
          <a:p>
            <a:pPr lvl="3"/>
            <a:endParaRPr/>
          </a:p>
          <a:p>
            <a:pPr lvl="4"/>
            <a:endParaRPr/>
          </a:p>
        </p:txBody>
      </p:sp>
      <p:sp>
        <p:nvSpPr>
          <p:cNvPr id="177"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178"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179" name="Straight Connector 12"/>
          <p:cNvSpPr/>
          <p:nvPr/>
        </p:nvSpPr>
        <p:spPr>
          <a:xfrm>
            <a:off x="1066800" y="5999967"/>
            <a:ext cx="10058401" cy="1"/>
          </a:xfrm>
          <a:prstGeom prst="line">
            <a:avLst/>
          </a:prstGeom>
          <a:ln w="25400" cap="rnd">
            <a:solidFill>
              <a:srgbClr val="FFFFFF"/>
            </a:solidFill>
            <a:prstDash val="sysDot"/>
          </a:ln>
        </p:spPr>
        <p:txBody>
          <a:bodyPr lIns="45719" rIns="45719"/>
          <a:lstStyle/>
          <a:p>
            <a:endParaRPr/>
          </a:p>
        </p:txBody>
      </p:sp>
      <p:pic>
        <p:nvPicPr>
          <p:cNvPr id="180"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
        <p:nvSpPr>
          <p:cNvPr id="181" name="Picture Placeholder 2"/>
          <p:cNvSpPr>
            <a:spLocks noGrp="1"/>
          </p:cNvSpPr>
          <p:nvPr>
            <p:ph type="pic" sz="half" idx="13"/>
          </p:nvPr>
        </p:nvSpPr>
        <p:spPr>
          <a:xfrm>
            <a:off x="1087119" y="1315719"/>
            <a:ext cx="4926498" cy="4010937"/>
          </a:xfrm>
          <a:prstGeom prst="rect">
            <a:avLst/>
          </a:prstGeom>
        </p:spPr>
        <p:txBody>
          <a:bodyPr lIns="91439" rIns="91439"/>
          <a:lstStyle/>
          <a:p>
            <a:endParaRPr/>
          </a:p>
        </p:txBody>
      </p:sp>
      <p:sp>
        <p:nvSpPr>
          <p:cNvPr id="182" name="Picture Placeholder 2"/>
          <p:cNvSpPr>
            <a:spLocks noGrp="1"/>
          </p:cNvSpPr>
          <p:nvPr>
            <p:ph type="pic" sz="half" idx="14"/>
          </p:nvPr>
        </p:nvSpPr>
        <p:spPr>
          <a:xfrm>
            <a:off x="6195833" y="1315719"/>
            <a:ext cx="4926497" cy="4010937"/>
          </a:xfrm>
          <a:prstGeom prst="rect">
            <a:avLst/>
          </a:prstGeom>
        </p:spPr>
        <p:txBody>
          <a:bodyPr lIns="91439" rIns="91439"/>
          <a:lstStyle/>
          <a:p>
            <a:endParaRPr/>
          </a:p>
        </p:txBody>
      </p:sp>
      <p:sp>
        <p:nvSpPr>
          <p:cNvPr id="183" name="Text Placeholder 2"/>
          <p:cNvSpPr>
            <a:spLocks noGrp="1"/>
          </p:cNvSpPr>
          <p:nvPr>
            <p:ph type="body" sz="quarter" idx="15" hasCustomPrompt="1"/>
          </p:nvPr>
        </p:nvSpPr>
        <p:spPr>
          <a:xfrm>
            <a:off x="6195831" y="5493336"/>
            <a:ext cx="4949688" cy="350114"/>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stStyle>
          <a:p>
            <a:r>
              <a:t>Short Caption Here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Option 2">
    <p:spTree>
      <p:nvGrpSpPr>
        <p:cNvPr id="1" name=""/>
        <p:cNvGrpSpPr/>
        <p:nvPr/>
      </p:nvGrpSpPr>
      <p:grpSpPr>
        <a:xfrm>
          <a:off x="0" y="0"/>
          <a:ext cx="0" cy="0"/>
          <a:chOff x="0" y="0"/>
          <a:chExt cx="0" cy="0"/>
        </a:xfrm>
      </p:grpSpPr>
      <p:pic>
        <p:nvPicPr>
          <p:cNvPr id="33" name="Picture 7" descr="Picture 7"/>
          <p:cNvPicPr>
            <a:picLocks noChangeAspect="1"/>
          </p:cNvPicPr>
          <p:nvPr/>
        </p:nvPicPr>
        <p:blipFill>
          <a:blip r:embed="rId2"/>
          <a:stretch>
            <a:fillRect/>
          </a:stretch>
        </p:blipFill>
        <p:spPr>
          <a:xfrm>
            <a:off x="-4948" y="0"/>
            <a:ext cx="12201897" cy="6858000"/>
          </a:xfrm>
          <a:prstGeom prst="rect">
            <a:avLst/>
          </a:prstGeom>
          <a:ln w="12700">
            <a:miter lim="400000"/>
          </a:ln>
        </p:spPr>
      </p:pic>
      <p:sp>
        <p:nvSpPr>
          <p:cNvPr id="34" name="PLACEYOUR PRESENTATION NAME HERE"/>
          <p:cNvSpPr txBox="1">
            <a:spLocks noGrp="1"/>
          </p:cNvSpPr>
          <p:nvPr>
            <p:ph type="title" hasCustomPrompt="1"/>
          </p:nvPr>
        </p:nvSpPr>
        <p:spPr>
          <a:xfrm>
            <a:off x="1029221" y="1473012"/>
            <a:ext cx="6962386" cy="2964690"/>
          </a:xfrm>
          <a:prstGeom prst="rect">
            <a:avLst/>
          </a:prstGeom>
        </p:spPr>
        <p:txBody>
          <a:bodyPr lIns="0" tIns="0" rIns="0" bIns="0" anchor="t">
            <a:normAutofit/>
          </a:bodyPr>
          <a:lstStyle>
            <a:lvl1pPr>
              <a:lnSpc>
                <a:spcPts val="5500"/>
              </a:lnSpc>
              <a:defRPr sz="7000" b="1">
                <a:solidFill>
                  <a:srgbClr val="FFFFFF"/>
                </a:solidFill>
                <a:latin typeface="Effra Heavy"/>
                <a:ea typeface="Effra Heavy"/>
                <a:cs typeface="Effra Heavy"/>
                <a:sym typeface="Effra Heavy"/>
              </a:defRPr>
            </a:lvl1pPr>
          </a:lstStyle>
          <a:p>
            <a:r>
              <a:t>PLACEYOUR PRESENTATION NAME HERE</a:t>
            </a:r>
          </a:p>
        </p:txBody>
      </p:sp>
      <p:sp>
        <p:nvSpPr>
          <p:cNvPr id="35" name="Body Level One…"/>
          <p:cNvSpPr txBox="1">
            <a:spLocks noGrp="1"/>
          </p:cNvSpPr>
          <p:nvPr>
            <p:ph type="body" sz="quarter" idx="1" hasCustomPrompt="1"/>
          </p:nvPr>
        </p:nvSpPr>
        <p:spPr>
          <a:xfrm>
            <a:off x="1066800" y="4655811"/>
            <a:ext cx="9144000" cy="982556"/>
          </a:xfrm>
          <a:prstGeom prst="rect">
            <a:avLst/>
          </a:prstGeom>
        </p:spPr>
        <p:txBody>
          <a:bodyPr lIns="0" tIns="0" rIns="0" bIns="0">
            <a:normAutofit/>
          </a:bodyPr>
          <a:lstStyle>
            <a:lvl1pPr marL="0" indent="0">
              <a:lnSpc>
                <a:spcPts val="3000"/>
              </a:lnSpc>
              <a:buSzTx/>
              <a:buFontTx/>
              <a:buNone/>
              <a:defRPr sz="2000" b="1">
                <a:solidFill>
                  <a:srgbClr val="FFFFFF"/>
                </a:solidFill>
                <a:latin typeface="Museo Slab 700"/>
                <a:ea typeface="Museo Slab 700"/>
                <a:cs typeface="Museo Slab 700"/>
                <a:sym typeface="Museo Slab 700"/>
              </a:defRPr>
            </a:lvl1pPr>
            <a:lvl2pPr marL="0" indent="457200">
              <a:lnSpc>
                <a:spcPts val="3000"/>
              </a:lnSpc>
              <a:buSzTx/>
              <a:buFontTx/>
              <a:buNone/>
              <a:defRPr sz="2000" b="1">
                <a:solidFill>
                  <a:srgbClr val="FFFFFF"/>
                </a:solidFill>
                <a:latin typeface="Museo Slab 700"/>
                <a:ea typeface="Museo Slab 700"/>
                <a:cs typeface="Museo Slab 700"/>
                <a:sym typeface="Museo Slab 700"/>
              </a:defRPr>
            </a:lvl2pPr>
            <a:lvl3pPr marL="0" indent="914400">
              <a:lnSpc>
                <a:spcPts val="3000"/>
              </a:lnSpc>
              <a:buSzTx/>
              <a:buFontTx/>
              <a:buNone/>
              <a:defRPr sz="2000" b="1">
                <a:solidFill>
                  <a:srgbClr val="FFFFFF"/>
                </a:solidFill>
                <a:latin typeface="Museo Slab 700"/>
                <a:ea typeface="Museo Slab 700"/>
                <a:cs typeface="Museo Slab 700"/>
                <a:sym typeface="Museo Slab 700"/>
              </a:defRPr>
            </a:lvl3pPr>
            <a:lvl4pPr marL="0" indent="1371600">
              <a:lnSpc>
                <a:spcPts val="3000"/>
              </a:lnSpc>
              <a:buSzTx/>
              <a:buFontTx/>
              <a:buNone/>
              <a:defRPr sz="2000" b="1">
                <a:solidFill>
                  <a:srgbClr val="FFFFFF"/>
                </a:solidFill>
                <a:latin typeface="Museo Slab 700"/>
                <a:ea typeface="Museo Slab 700"/>
                <a:cs typeface="Museo Slab 700"/>
                <a:sym typeface="Museo Slab 700"/>
              </a:defRPr>
            </a:lvl4pPr>
            <a:lvl5pPr marL="0" indent="1828800">
              <a:lnSpc>
                <a:spcPts val="3000"/>
              </a:lnSpc>
              <a:buSzTx/>
              <a:buFontTx/>
              <a:buNone/>
              <a:defRPr sz="2000" b="1">
                <a:solidFill>
                  <a:srgbClr val="FFFFFF"/>
                </a:solidFill>
                <a:latin typeface="Museo Slab 700"/>
                <a:ea typeface="Museo Slab 700"/>
                <a:cs typeface="Museo Slab 700"/>
                <a:sym typeface="Museo Slab 700"/>
              </a:defRPr>
            </a:lvl5pPr>
          </a:lstStyle>
          <a:p>
            <a:r>
              <a:t>SUBTITLE OF PRESENTATION • DATEPresenter Name</a:t>
            </a:r>
          </a:p>
          <a:p>
            <a:pPr lvl="1"/>
            <a:endParaRPr/>
          </a:p>
          <a:p>
            <a:pPr lvl="2"/>
            <a:endParaRPr/>
          </a:p>
          <a:p>
            <a:pPr lvl="3"/>
            <a:endParaRPr/>
          </a:p>
          <a:p>
            <a:pPr lvl="4"/>
            <a:endParaRPr/>
          </a:p>
        </p:txBody>
      </p:sp>
      <p:sp>
        <p:nvSpPr>
          <p:cNvPr id="36"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37"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38" name="Straight Connector 12"/>
          <p:cNvSpPr/>
          <p:nvPr/>
        </p:nvSpPr>
        <p:spPr>
          <a:xfrm>
            <a:off x="1066800" y="5999967"/>
            <a:ext cx="10058401" cy="1"/>
          </a:xfrm>
          <a:prstGeom prst="line">
            <a:avLst/>
          </a:prstGeom>
          <a:ln w="25400" cap="rnd">
            <a:solidFill>
              <a:srgbClr val="FFFFFF"/>
            </a:solidFill>
            <a:prstDash val="sysDot"/>
          </a:ln>
        </p:spPr>
        <p:txBody>
          <a:bodyPr lIns="45719" rIns="45719"/>
          <a:lstStyle/>
          <a:p>
            <a:endParaRPr/>
          </a:p>
        </p:txBody>
      </p:sp>
      <p:pic>
        <p:nvPicPr>
          <p:cNvPr id="39"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Line Hed &amp; Paragraph">
    <p:spTree>
      <p:nvGrpSpPr>
        <p:cNvPr id="1" name=""/>
        <p:cNvGrpSpPr/>
        <p:nvPr/>
      </p:nvGrpSpPr>
      <p:grpSpPr>
        <a:xfrm>
          <a:off x="0" y="0"/>
          <a:ext cx="0" cy="0"/>
          <a:chOff x="0" y="0"/>
          <a:chExt cx="0" cy="0"/>
        </a:xfrm>
      </p:grpSpPr>
      <p:pic>
        <p:nvPicPr>
          <p:cNvPr id="46"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47"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48"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49"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50"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51" name="1-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
        <p:nvSpPr>
          <p:cNvPr id="52" name="Body Level One…"/>
          <p:cNvSpPr txBox="1">
            <a:spLocks noGrp="1"/>
          </p:cNvSpPr>
          <p:nvPr>
            <p:ph type="body" sz="half" idx="1" hasCustomPrompt="1"/>
          </p:nvPr>
        </p:nvSpPr>
        <p:spPr>
          <a:xfrm>
            <a:off x="1066800" y="2190126"/>
            <a:ext cx="10058400" cy="2618860"/>
          </a:xfrm>
          <a:prstGeom prst="rect">
            <a:avLst/>
          </a:prstGeom>
        </p:spPr>
        <p:txBody>
          <a:bodyPr lIns="0" tIns="0" rIns="0" bIns="0">
            <a:normAutofit/>
          </a:bodyPr>
          <a:lstStyle>
            <a:lvl1pPr marL="0" indent="0">
              <a:lnSpc>
                <a:spcPct val="100000"/>
              </a:lnSpc>
              <a:buSzTx/>
              <a:buFontTx/>
              <a:buNone/>
              <a:defRPr sz="2000">
                <a:latin typeface="Museo Slab 300"/>
                <a:ea typeface="Museo Slab 300"/>
                <a:cs typeface="Museo Slab 300"/>
                <a:sym typeface="Museo Slab 300"/>
              </a:defRPr>
            </a:lvl1pPr>
            <a:lvl2pPr marL="0" indent="457200">
              <a:lnSpc>
                <a:spcPct val="100000"/>
              </a:lnSpc>
              <a:buSzTx/>
              <a:buFontTx/>
              <a:buNone/>
              <a:defRPr sz="2000">
                <a:latin typeface="Museo Slab 300"/>
                <a:ea typeface="Museo Slab 300"/>
                <a:cs typeface="Museo Slab 300"/>
                <a:sym typeface="Museo Slab 300"/>
              </a:defRPr>
            </a:lvl2pPr>
            <a:lvl3pPr marL="0" indent="914400">
              <a:lnSpc>
                <a:spcPct val="100000"/>
              </a:lnSpc>
              <a:buSzTx/>
              <a:buFontTx/>
              <a:buNone/>
              <a:defRPr sz="2000">
                <a:latin typeface="Museo Slab 300"/>
                <a:ea typeface="Museo Slab 300"/>
                <a:cs typeface="Museo Slab 300"/>
                <a:sym typeface="Museo Slab 300"/>
              </a:defRPr>
            </a:lvl3pPr>
            <a:lvl4pPr marL="0" indent="1371600">
              <a:lnSpc>
                <a:spcPct val="100000"/>
              </a:lnSpc>
              <a:buSzTx/>
              <a:buFontTx/>
              <a:buNone/>
              <a:defRPr sz="2000">
                <a:latin typeface="Museo Slab 300"/>
                <a:ea typeface="Museo Slab 300"/>
                <a:cs typeface="Museo Slab 300"/>
                <a:sym typeface="Museo Slab 300"/>
              </a:defRPr>
            </a:lvl4pPr>
            <a:lvl5pPr marL="0" indent="1828800">
              <a:lnSpc>
                <a:spcPct val="100000"/>
              </a:lnSpc>
              <a:buSzTx/>
              <a:buFontTx/>
              <a:buNone/>
              <a:defRPr sz="2000">
                <a:latin typeface="Museo Slab 300"/>
                <a:ea typeface="Museo Slab 300"/>
                <a:cs typeface="Museo Slab 300"/>
                <a:sym typeface="Museo Slab 300"/>
              </a:defRPr>
            </a:lvl5pPr>
          </a:lstStyle>
          <a:p>
            <a:r>
              <a:t>Type copy here. Lorem ipsum dolor sit amet, consectetur adipiscing elit. Mauris vehicula dui in neque dignissim, in aliquet nisl varius. Sed a erat ut magna vulputate feugiat. Quisque varius libero placerat erat lobortis congue. Integer a arcu vel ante bibendum scelerisque. </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Line Hed &amp; Bullets">
    <p:spTree>
      <p:nvGrpSpPr>
        <p:cNvPr id="1" name=""/>
        <p:cNvGrpSpPr/>
        <p:nvPr/>
      </p:nvGrpSpPr>
      <p:grpSpPr>
        <a:xfrm>
          <a:off x="0" y="0"/>
          <a:ext cx="0" cy="0"/>
          <a:chOff x="0" y="0"/>
          <a:chExt cx="0" cy="0"/>
        </a:xfrm>
      </p:grpSpPr>
      <p:pic>
        <p:nvPicPr>
          <p:cNvPr id="60"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61"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62"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63"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64"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65"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66" name="Body Level One…"/>
          <p:cNvSpPr txBox="1">
            <a:spLocks noGrp="1"/>
          </p:cNvSpPr>
          <p:nvPr>
            <p:ph type="body" sz="half" idx="1" hasCustomPrompt="1"/>
          </p:nvPr>
        </p:nvSpPr>
        <p:spPr>
          <a:xfrm>
            <a:off x="1066800" y="2220607"/>
            <a:ext cx="10058400"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67" name="1-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Line Hed &amp; Paragraph">
    <p:spTree>
      <p:nvGrpSpPr>
        <p:cNvPr id="1" name=""/>
        <p:cNvGrpSpPr/>
        <p:nvPr/>
      </p:nvGrpSpPr>
      <p:grpSpPr>
        <a:xfrm>
          <a:off x="0" y="0"/>
          <a:ext cx="0" cy="0"/>
          <a:chOff x="0" y="0"/>
          <a:chExt cx="0" cy="0"/>
        </a:xfrm>
      </p:grpSpPr>
      <p:pic>
        <p:nvPicPr>
          <p:cNvPr id="74"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75"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76"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77"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78"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79" name="Body Level One…"/>
          <p:cNvSpPr txBox="1">
            <a:spLocks noGrp="1"/>
          </p:cNvSpPr>
          <p:nvPr>
            <p:ph type="body" sz="half" idx="1" hasCustomPrompt="1"/>
          </p:nvPr>
        </p:nvSpPr>
        <p:spPr>
          <a:xfrm>
            <a:off x="1066800" y="2626580"/>
            <a:ext cx="10058400" cy="2618860"/>
          </a:xfrm>
          <a:prstGeom prst="rect">
            <a:avLst/>
          </a:prstGeom>
        </p:spPr>
        <p:txBody>
          <a:bodyPr lIns="0" tIns="0" rIns="0" bIns="0">
            <a:normAutofit/>
          </a:bodyPr>
          <a:lstStyle>
            <a:lvl1pPr marL="0" indent="0">
              <a:lnSpc>
                <a:spcPct val="100000"/>
              </a:lnSpc>
              <a:buSzTx/>
              <a:buFontTx/>
              <a:buNone/>
              <a:defRPr sz="2000">
                <a:latin typeface="Museo Slab 300"/>
                <a:ea typeface="Museo Slab 300"/>
                <a:cs typeface="Museo Slab 300"/>
                <a:sym typeface="Museo Slab 300"/>
              </a:defRPr>
            </a:lvl1pPr>
            <a:lvl2pPr marL="0" indent="457200">
              <a:lnSpc>
                <a:spcPct val="100000"/>
              </a:lnSpc>
              <a:buSzTx/>
              <a:buFontTx/>
              <a:buNone/>
              <a:defRPr sz="2000">
                <a:latin typeface="Museo Slab 300"/>
                <a:ea typeface="Museo Slab 300"/>
                <a:cs typeface="Museo Slab 300"/>
                <a:sym typeface="Museo Slab 300"/>
              </a:defRPr>
            </a:lvl2pPr>
            <a:lvl3pPr marL="0" indent="914400">
              <a:lnSpc>
                <a:spcPct val="100000"/>
              </a:lnSpc>
              <a:buSzTx/>
              <a:buFontTx/>
              <a:buNone/>
              <a:defRPr sz="2000">
                <a:latin typeface="Museo Slab 300"/>
                <a:ea typeface="Museo Slab 300"/>
                <a:cs typeface="Museo Slab 300"/>
                <a:sym typeface="Museo Slab 300"/>
              </a:defRPr>
            </a:lvl3pPr>
            <a:lvl4pPr marL="0" indent="1371600">
              <a:lnSpc>
                <a:spcPct val="100000"/>
              </a:lnSpc>
              <a:buSzTx/>
              <a:buFontTx/>
              <a:buNone/>
              <a:defRPr sz="2000">
                <a:latin typeface="Museo Slab 300"/>
                <a:ea typeface="Museo Slab 300"/>
                <a:cs typeface="Museo Slab 300"/>
                <a:sym typeface="Museo Slab 300"/>
              </a:defRPr>
            </a:lvl4pPr>
            <a:lvl5pPr marL="0" indent="1828800">
              <a:lnSpc>
                <a:spcPct val="100000"/>
              </a:lnSpc>
              <a:buSzTx/>
              <a:buFontTx/>
              <a:buNone/>
              <a:defRPr sz="2000">
                <a:latin typeface="Museo Slab 300"/>
                <a:ea typeface="Museo Slab 300"/>
                <a:cs typeface="Museo Slab 300"/>
                <a:sym typeface="Museo Slab 300"/>
              </a:defRPr>
            </a:lvl5pPr>
          </a:lstStyle>
          <a:p>
            <a:r>
              <a:t>Type copy here. Lorem ipsum dolor sit amet, consectetur adipiscing elit. Mauris vehicula dui in neque dignissim, in aliquet nisl varius. Sed a erat ut magna vulputate feugiat. Quisque varius libero placerat erat lobortis congue. Integer a arcu vel ante bibendum scelerisque.</a:t>
            </a:r>
          </a:p>
          <a:p>
            <a:pPr lvl="1"/>
            <a:endParaRPr/>
          </a:p>
          <a:p>
            <a:pPr lvl="2"/>
            <a:endParaRPr/>
          </a:p>
          <a:p>
            <a:pPr lvl="3"/>
            <a:endParaRPr/>
          </a:p>
          <a:p>
            <a:pPr lvl="4"/>
            <a:endParaRPr/>
          </a:p>
        </p:txBody>
      </p:sp>
      <p:sp>
        <p:nvSpPr>
          <p:cNvPr id="80"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81"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Line Hed &amp; Bullets">
    <p:spTree>
      <p:nvGrpSpPr>
        <p:cNvPr id="1" name=""/>
        <p:cNvGrpSpPr/>
        <p:nvPr/>
      </p:nvGrpSpPr>
      <p:grpSpPr>
        <a:xfrm>
          <a:off x="0" y="0"/>
          <a:ext cx="0" cy="0"/>
          <a:chOff x="0" y="0"/>
          <a:chExt cx="0" cy="0"/>
        </a:xfrm>
      </p:grpSpPr>
      <p:sp>
        <p:nvSpPr>
          <p:cNvPr id="88" name="Body Level One…"/>
          <p:cNvSpPr txBox="1">
            <a:spLocks noGrp="1"/>
          </p:cNvSpPr>
          <p:nvPr>
            <p:ph type="body" sz="half" idx="1" hasCustomPrompt="1"/>
          </p:nvPr>
        </p:nvSpPr>
        <p:spPr>
          <a:xfrm>
            <a:off x="1066800" y="2657061"/>
            <a:ext cx="10058400"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89"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90"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Line Hed, Bullets, Photo">
    <p:spTree>
      <p:nvGrpSpPr>
        <p:cNvPr id="1" name=""/>
        <p:cNvGrpSpPr/>
        <p:nvPr/>
      </p:nvGrpSpPr>
      <p:grpSpPr>
        <a:xfrm>
          <a:off x="0" y="0"/>
          <a:ext cx="0" cy="0"/>
          <a:chOff x="0" y="0"/>
          <a:chExt cx="0" cy="0"/>
        </a:xfrm>
      </p:grpSpPr>
      <p:sp>
        <p:nvSpPr>
          <p:cNvPr id="97" name="Body Level One…"/>
          <p:cNvSpPr txBox="1">
            <a:spLocks noGrp="1"/>
          </p:cNvSpPr>
          <p:nvPr>
            <p:ph type="body" sz="quarter" idx="1" hasCustomPrompt="1"/>
          </p:nvPr>
        </p:nvSpPr>
        <p:spPr>
          <a:xfrm>
            <a:off x="1066800" y="2673410"/>
            <a:ext cx="4533900" cy="2776207"/>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98"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99" name="Picture Placeholder 2"/>
          <p:cNvSpPr>
            <a:spLocks noGrp="1"/>
          </p:cNvSpPr>
          <p:nvPr>
            <p:ph type="pic" sz="quarter" idx="13"/>
          </p:nvPr>
        </p:nvSpPr>
        <p:spPr>
          <a:xfrm>
            <a:off x="5854148" y="2673410"/>
            <a:ext cx="5271053" cy="2990790"/>
          </a:xfrm>
          <a:prstGeom prst="rect">
            <a:avLst/>
          </a:prstGeom>
        </p:spPr>
        <p:txBody>
          <a:bodyPr lIns="91439" rIns="91439"/>
          <a:lstStyle/>
          <a:p>
            <a:endParaRPr/>
          </a:p>
        </p:txBody>
      </p:sp>
      <p:sp>
        <p:nvSpPr>
          <p:cNvPr id="100"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Hed, Bullets, Photo">
    <p:spTree>
      <p:nvGrpSpPr>
        <p:cNvPr id="1" name=""/>
        <p:cNvGrpSpPr/>
        <p:nvPr/>
      </p:nvGrpSpPr>
      <p:grpSpPr>
        <a:xfrm>
          <a:off x="0" y="0"/>
          <a:ext cx="0" cy="0"/>
          <a:chOff x="0" y="0"/>
          <a:chExt cx="0" cy="0"/>
        </a:xfrm>
      </p:grpSpPr>
      <p:sp>
        <p:nvSpPr>
          <p:cNvPr id="107" name="Body Level One…"/>
          <p:cNvSpPr txBox="1">
            <a:spLocks noGrp="1"/>
          </p:cNvSpPr>
          <p:nvPr>
            <p:ph type="body" sz="quarter" idx="1" hasCustomPrompt="1"/>
          </p:nvPr>
        </p:nvSpPr>
        <p:spPr>
          <a:xfrm>
            <a:off x="1066800" y="2200971"/>
            <a:ext cx="4161183"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08"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09" name="Picture Placeholder 2"/>
          <p:cNvSpPr>
            <a:spLocks noGrp="1"/>
          </p:cNvSpPr>
          <p:nvPr>
            <p:ph type="pic" sz="half" idx="13"/>
          </p:nvPr>
        </p:nvSpPr>
        <p:spPr>
          <a:xfrm>
            <a:off x="5854148" y="1320800"/>
            <a:ext cx="5271052" cy="4343400"/>
          </a:xfrm>
          <a:prstGeom prst="rect">
            <a:avLst/>
          </a:prstGeom>
        </p:spPr>
        <p:txBody>
          <a:bodyPr lIns="91439" rIns="91439"/>
          <a:lstStyle/>
          <a:p>
            <a:endParaRPr/>
          </a:p>
        </p:txBody>
      </p:sp>
      <p:sp>
        <p:nvSpPr>
          <p:cNvPr id="110"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Hed, Bullets, 2 Photos">
    <p:spTree>
      <p:nvGrpSpPr>
        <p:cNvPr id="1" name=""/>
        <p:cNvGrpSpPr/>
        <p:nvPr/>
      </p:nvGrpSpPr>
      <p:grpSpPr>
        <a:xfrm>
          <a:off x="0" y="0"/>
          <a:ext cx="0" cy="0"/>
          <a:chOff x="0" y="0"/>
          <a:chExt cx="0" cy="0"/>
        </a:xfrm>
      </p:grpSpPr>
      <p:sp>
        <p:nvSpPr>
          <p:cNvPr id="117" name="Body Level One…"/>
          <p:cNvSpPr txBox="1">
            <a:spLocks noGrp="1"/>
          </p:cNvSpPr>
          <p:nvPr>
            <p:ph type="body" sz="quarter" idx="1" hasCustomPrompt="1"/>
          </p:nvPr>
        </p:nvSpPr>
        <p:spPr>
          <a:xfrm>
            <a:off x="1066800" y="2241611"/>
            <a:ext cx="4161183" cy="2618859"/>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18"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19" name="Picture Placeholder 2"/>
          <p:cNvSpPr>
            <a:spLocks noGrp="1"/>
          </p:cNvSpPr>
          <p:nvPr>
            <p:ph type="pic" sz="quarter" idx="13"/>
          </p:nvPr>
        </p:nvSpPr>
        <p:spPr>
          <a:xfrm>
            <a:off x="8537712" y="1320800"/>
            <a:ext cx="2587488" cy="4343400"/>
          </a:xfrm>
          <a:prstGeom prst="rect">
            <a:avLst/>
          </a:prstGeom>
        </p:spPr>
        <p:txBody>
          <a:bodyPr lIns="91439" rIns="91439"/>
          <a:lstStyle/>
          <a:p>
            <a:endParaRPr/>
          </a:p>
        </p:txBody>
      </p:sp>
      <p:sp>
        <p:nvSpPr>
          <p:cNvPr id="120" name="Picture Placeholder 2"/>
          <p:cNvSpPr>
            <a:spLocks noGrp="1"/>
          </p:cNvSpPr>
          <p:nvPr>
            <p:ph type="pic" sz="quarter" idx="14"/>
          </p:nvPr>
        </p:nvSpPr>
        <p:spPr>
          <a:xfrm>
            <a:off x="5854148" y="1320800"/>
            <a:ext cx="2589576" cy="4343400"/>
          </a:xfrm>
          <a:prstGeom prst="rect">
            <a:avLst/>
          </a:prstGeom>
        </p:spPr>
        <p:txBody>
          <a:bodyPr lIns="91439" rIns="91439"/>
          <a:lstStyle/>
          <a:p>
            <a:endParaRPr/>
          </a:p>
        </p:txBody>
      </p:sp>
      <p:sp>
        <p:nvSpPr>
          <p:cNvPr id="121"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1" descr="Picture 11"/>
          <p:cNvPicPr>
            <a:picLocks noChangeAspect="1"/>
          </p:cNvPicPr>
          <p:nvPr/>
        </p:nvPicPr>
        <p:blipFill>
          <a:blip r:embed="rId16"/>
          <a:stretch>
            <a:fillRect/>
          </a:stretch>
        </p:blipFill>
        <p:spPr>
          <a:xfrm>
            <a:off x="11975699" y="0"/>
            <a:ext cx="216302" cy="6858000"/>
          </a:xfrm>
          <a:prstGeom prst="rect">
            <a:avLst/>
          </a:prstGeom>
          <a:ln w="12700">
            <a:miter lim="400000"/>
          </a:ln>
        </p:spPr>
      </p:pic>
      <p:pic>
        <p:nvPicPr>
          <p:cNvPr id="3" name="Picture 15" descr="Picture 15"/>
          <p:cNvPicPr>
            <a:picLocks noChangeAspect="1"/>
          </p:cNvPicPr>
          <p:nvPr/>
        </p:nvPicPr>
        <p:blipFill>
          <a:blip r:embed="rId17"/>
          <a:stretch>
            <a:fillRect/>
          </a:stretch>
        </p:blipFill>
        <p:spPr>
          <a:xfrm>
            <a:off x="0" y="0"/>
            <a:ext cx="216301" cy="6858000"/>
          </a:xfrm>
          <a:prstGeom prst="rect">
            <a:avLst/>
          </a:prstGeom>
          <a:ln w="12700">
            <a:miter lim="400000"/>
          </a:ln>
        </p:spPr>
      </p:pic>
      <p:pic>
        <p:nvPicPr>
          <p:cNvPr id="4" name="Picture 18" descr="Picture 18"/>
          <p:cNvPicPr>
            <a:picLocks noChangeAspect="1"/>
          </p:cNvPicPr>
          <p:nvPr/>
        </p:nvPicPr>
        <p:blipFill>
          <a:blip r:embed="rId18"/>
          <a:stretch>
            <a:fillRect/>
          </a:stretch>
        </p:blipFill>
        <p:spPr>
          <a:xfrm>
            <a:off x="1066800" y="381250"/>
            <a:ext cx="2609241" cy="440998"/>
          </a:xfrm>
          <a:prstGeom prst="rect">
            <a:avLst/>
          </a:prstGeom>
          <a:ln w="12700">
            <a:miter lim="400000"/>
          </a:ln>
        </p:spPr>
      </p:pic>
      <p:pic>
        <p:nvPicPr>
          <p:cNvPr id="5" name="Picture 22" descr="Picture 22"/>
          <p:cNvPicPr>
            <a:picLocks noChangeAspect="1"/>
          </p:cNvPicPr>
          <p:nvPr/>
        </p:nvPicPr>
        <p:blipFill>
          <a:blip r:embed="rId19"/>
          <a:stretch>
            <a:fillRect/>
          </a:stretch>
        </p:blipFill>
        <p:spPr>
          <a:xfrm>
            <a:off x="1066800" y="6162804"/>
            <a:ext cx="1021876" cy="376108"/>
          </a:xfrm>
          <a:prstGeom prst="rect">
            <a:avLst/>
          </a:prstGeom>
          <a:ln w="12700">
            <a:miter lim="400000"/>
          </a:ln>
        </p:spPr>
      </p:pic>
      <p:sp>
        <p:nvSpPr>
          <p:cNvPr id="6"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7"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8"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000" b="1">
                <a:solidFill>
                  <a:srgbClr val="888888"/>
                </a:solidFill>
                <a:latin typeface="Museo Slab 900"/>
                <a:ea typeface="Museo Slab 900"/>
                <a:cs typeface="Museo Slab 900"/>
                <a:sym typeface="Museo Slab 900"/>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1pPr>
      <a:lvl2pPr marL="0" marR="0" indent="4572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2pPr>
      <a:lvl3pPr marL="0" marR="0" indent="9144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3pPr>
      <a:lvl4pPr marL="0" marR="0" indent="13716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4pPr>
      <a:lvl5pPr marL="0" marR="0" indent="18288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5pPr>
      <a:lvl6pPr marL="0" marR="0" indent="22860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6pPr>
      <a:lvl7pPr marL="0" marR="0" indent="27432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7pPr>
      <a:lvl8pPr marL="0" marR="0" indent="32004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8pPr>
      <a:lvl9pPr marL="0" marR="0" indent="36576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A737-6E37-7C4A-B6D9-118C2C25DF3D}"/>
              </a:ext>
            </a:extLst>
          </p:cNvPr>
          <p:cNvSpPr>
            <a:spLocks noGrp="1"/>
          </p:cNvSpPr>
          <p:nvPr>
            <p:ph type="title"/>
          </p:nvPr>
        </p:nvSpPr>
        <p:spPr>
          <a:xfrm>
            <a:off x="1061852" y="5069122"/>
            <a:ext cx="9696636" cy="654924"/>
          </a:xfrm>
        </p:spPr>
        <p:txBody>
          <a:bodyPr/>
          <a:lstStyle/>
          <a:p>
            <a:r>
              <a:rPr lang="en-US" dirty="0"/>
              <a:t>MASTERS PROGRAM DEVELOPMENT AND MANAGEMENT PROPOSAL – April 16, 2021</a:t>
            </a:r>
            <a:br>
              <a:rPr lang="en-US" dirty="0"/>
            </a:br>
            <a:endParaRPr lang="en-US" dirty="0"/>
          </a:p>
        </p:txBody>
      </p:sp>
      <p:sp>
        <p:nvSpPr>
          <p:cNvPr id="200" name="Slide Number Placeholder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F575F2C-5277-6444-B054-C5DE30B1F157}"/>
              </a:ext>
            </a:extLst>
          </p:cNvPr>
          <p:cNvSpPr>
            <a:spLocks noGrp="1"/>
          </p:cNvSpPr>
          <p:nvPr>
            <p:ph type="title"/>
          </p:nvPr>
        </p:nvSpPr>
        <p:spPr>
          <a:xfrm>
            <a:off x="1066800" y="1280839"/>
            <a:ext cx="10058400" cy="462373"/>
          </a:xfrm>
        </p:spPr>
        <p:txBody>
          <a:bodyPr>
            <a:noAutofit/>
          </a:bodyPr>
          <a:lstStyle/>
          <a:p>
            <a:pPr algn="ctr"/>
            <a:r>
              <a:rPr lang="en-US" sz="3200" dirty="0"/>
              <a:t>Questions</a:t>
            </a:r>
          </a:p>
        </p:txBody>
      </p:sp>
      <p:pic>
        <p:nvPicPr>
          <p:cNvPr id="5" name="object 15" descr="Question mark graphic">
            <a:extLst>
              <a:ext uri="{FF2B5EF4-FFF2-40B4-BE49-F238E27FC236}">
                <a16:creationId xmlns:a16="http://schemas.microsoft.com/office/drawing/2014/main" id="{C4D043FB-DFE9-E94F-824E-B27475DE4C7B}"/>
              </a:ext>
            </a:extLst>
          </p:cNvPr>
          <p:cNvPicPr>
            <a:picLocks noChangeAspect="1"/>
          </p:cNvPicPr>
          <p:nvPr/>
        </p:nvPicPr>
        <p:blipFill>
          <a:blip r:embed="rId2"/>
          <a:stretch>
            <a:fillRect/>
          </a:stretch>
        </p:blipFill>
        <p:spPr>
          <a:xfrm>
            <a:off x="4168902" y="1969005"/>
            <a:ext cx="3810001" cy="3797810"/>
          </a:xfrm>
          <a:prstGeom prst="rect">
            <a:avLst/>
          </a:prstGeom>
          <a:ln w="12700" cap="flat">
            <a:noFill/>
            <a:miter lim="400000"/>
          </a:ln>
          <a:effectLst/>
        </p:spPr>
      </p:pic>
      <p:sp>
        <p:nvSpPr>
          <p:cNvPr id="10" name="Slide Number Placeholder 2">
            <a:extLst>
              <a:ext uri="{FF2B5EF4-FFF2-40B4-BE49-F238E27FC236}">
                <a16:creationId xmlns:a16="http://schemas.microsoft.com/office/drawing/2014/main" id="{2D250AB5-9ED6-824F-A0A6-5A66FB9EAF8F}"/>
              </a:ext>
            </a:extLst>
          </p:cNvPr>
          <p:cNvSpPr txBox="1">
            <a:spLocks noGrp="1"/>
          </p:cNvSpPr>
          <p:nvPr>
            <p:ph type="sldNum" sz="quarter" idx="2"/>
          </p:nvPr>
        </p:nvSpPr>
        <p:spPr>
          <a:xfrm>
            <a:off x="11025584" y="6347163"/>
            <a:ext cx="174772"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28694569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le 3"/>
          <p:cNvSpPr txBox="1">
            <a:spLocks noGrp="1"/>
          </p:cNvSpPr>
          <p:nvPr>
            <p:ph type="title"/>
          </p:nvPr>
        </p:nvSpPr>
        <p:spPr>
          <a:xfrm>
            <a:off x="1066800" y="1216077"/>
            <a:ext cx="10930302" cy="781102"/>
          </a:xfrm>
          <a:prstGeom prst="rect">
            <a:avLst/>
          </a:prstGeom>
        </p:spPr>
        <p:txBody>
          <a:bodyPr>
            <a:noAutofit/>
          </a:bodyPr>
          <a:lstStyle>
            <a:lvl1pPr defTabSz="694944">
              <a:defRPr sz="3040"/>
            </a:lvl1pPr>
          </a:lstStyle>
          <a:p>
            <a:r>
              <a:rPr sz="3000" dirty="0"/>
              <a:t>Masters Program Development and Management Proposal</a:t>
            </a:r>
          </a:p>
        </p:txBody>
      </p:sp>
      <p:sp>
        <p:nvSpPr>
          <p:cNvPr id="203" name="Text Placeholder 2"/>
          <p:cNvSpPr txBox="1">
            <a:spLocks noGrp="1"/>
          </p:cNvSpPr>
          <p:nvPr>
            <p:ph type="body" idx="1"/>
          </p:nvPr>
        </p:nvSpPr>
        <p:spPr>
          <a:xfrm>
            <a:off x="1066800" y="1762133"/>
            <a:ext cx="9888909" cy="3990991"/>
          </a:xfrm>
          <a:prstGeom prst="rect">
            <a:avLst/>
          </a:prstGeom>
        </p:spPr>
        <p:txBody>
          <a:bodyPr>
            <a:normAutofit fontScale="92500" lnSpcReduction="10000"/>
          </a:bodyPr>
          <a:lstStyle/>
          <a:p>
            <a:pPr defTabSz="768095">
              <a:spcBef>
                <a:spcPts val="0"/>
              </a:spcBef>
              <a:defRPr sz="1679" b="1"/>
            </a:pPr>
            <a:r>
              <a:rPr sz="1800" dirty="0"/>
              <a:t>Academic Portfolio Task Force, Co-chairs: </a:t>
            </a:r>
          </a:p>
          <a:p>
            <a:pPr marL="624077" lvl="1" indent="-240029" defTabSz="768095">
              <a:spcBef>
                <a:spcPts val="0"/>
              </a:spcBef>
              <a:buFont typeface="Arial"/>
              <a:defRPr sz="1679"/>
            </a:pPr>
            <a:r>
              <a:rPr sz="1800" dirty="0"/>
              <a:t>Axel Drees, Distinguished Professor &amp; Chair, Department of Physics and Astronomy</a:t>
            </a:r>
          </a:p>
          <a:p>
            <a:pPr marL="624077" lvl="1" indent="-240029" defTabSz="768095">
              <a:spcBef>
                <a:spcPts val="0"/>
              </a:spcBef>
              <a:buFont typeface="Arial"/>
              <a:defRPr sz="1679"/>
            </a:pPr>
            <a:r>
              <a:rPr sz="1800" dirty="0"/>
              <a:t>Leonie Huddy, Professor and Chair, Political Science</a:t>
            </a:r>
          </a:p>
          <a:p>
            <a:pPr defTabSz="768095">
              <a:spcBef>
                <a:spcPts val="800"/>
              </a:spcBef>
              <a:defRPr sz="1679" b="1"/>
            </a:pPr>
            <a:r>
              <a:rPr sz="1800" dirty="0"/>
              <a:t>Initiative Type: </a:t>
            </a:r>
            <a:r>
              <a:rPr sz="1800" b="0" dirty="0"/>
              <a:t>Key Enabler to assist with creation, enrollment, marketing, and assessment of Graduate Master’s Degrees in conjunction with revised tuition sharing program (separate but related initiative) </a:t>
            </a:r>
          </a:p>
          <a:p>
            <a:pPr defTabSz="768095">
              <a:spcBef>
                <a:spcPts val="800"/>
              </a:spcBef>
              <a:defRPr sz="1679" b="1"/>
            </a:pPr>
            <a:r>
              <a:rPr sz="1800" dirty="0"/>
              <a:t>Problem Statement: </a:t>
            </a:r>
            <a:r>
              <a:rPr sz="1800" b="0" dirty="0"/>
              <a:t>Master’s programs are decentralized and receive only modest assistance from the Graduate School. Program recruitment, marketing, assessment, and alumni tracking is handled by graduate program directors (GPDs) who often lack sufficient time, resources, and experience to carry out these essential functions. GPDs also lack crucial information, resources, and assistance to develop new Master’s programs. </a:t>
            </a:r>
          </a:p>
          <a:p>
            <a:pPr defTabSz="768095">
              <a:spcBef>
                <a:spcPts val="800"/>
              </a:spcBef>
              <a:defRPr sz="1679" b="1"/>
            </a:pPr>
            <a:r>
              <a:rPr sz="1800" dirty="0"/>
              <a:t>Opportunity: </a:t>
            </a:r>
            <a:r>
              <a:rPr sz="1800" b="0" dirty="0"/>
              <a:t>Create an Academic Portfolio Management (APM) unit in the Provost’s Office that includes an Academic Program Incubator (API) for high-priority programs aligned with strategic goals. The APM would provide resources to assist with the development of all new Master’s programs. In conjunction with the Graduate School, it would also assist with the management of existing programs. Add personnel and analytic tools to assist with these tasks. </a:t>
            </a:r>
          </a:p>
        </p:txBody>
      </p:sp>
      <p:sp>
        <p:nvSpPr>
          <p:cNvPr id="202" name="Slide Number Placeholder 1"/>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le 3"/>
          <p:cNvSpPr txBox="1">
            <a:spLocks noGrp="1"/>
          </p:cNvSpPr>
          <p:nvPr>
            <p:ph type="title"/>
          </p:nvPr>
        </p:nvSpPr>
        <p:spPr>
          <a:xfrm>
            <a:off x="1083899" y="1165483"/>
            <a:ext cx="8785815" cy="1174233"/>
          </a:xfrm>
          <a:prstGeom prst="rect">
            <a:avLst/>
          </a:prstGeom>
        </p:spPr>
        <p:txBody>
          <a:bodyPr>
            <a:noAutofit/>
          </a:bodyPr>
          <a:lstStyle/>
          <a:p>
            <a:pPr defTabSz="740663">
              <a:defRPr sz="3240"/>
            </a:pPr>
            <a:r>
              <a:rPr sz="3000" dirty="0"/>
              <a:t>Current State: Lack of Assistance with Existing Masters Programs</a:t>
            </a:r>
            <a:br>
              <a:rPr sz="3000" dirty="0"/>
            </a:br>
            <a:endParaRPr sz="3000" dirty="0"/>
          </a:p>
        </p:txBody>
      </p:sp>
      <p:sp>
        <p:nvSpPr>
          <p:cNvPr id="207" name="Text Placeholder 2"/>
          <p:cNvSpPr txBox="1">
            <a:spLocks noGrp="1"/>
          </p:cNvSpPr>
          <p:nvPr>
            <p:ph type="body" idx="1"/>
          </p:nvPr>
        </p:nvSpPr>
        <p:spPr>
          <a:xfrm>
            <a:off x="1083899" y="2143913"/>
            <a:ext cx="9888909" cy="4325170"/>
          </a:xfrm>
          <a:prstGeom prst="rect">
            <a:avLst/>
          </a:prstGeom>
        </p:spPr>
        <p:txBody>
          <a:bodyPr/>
          <a:lstStyle/>
          <a:p>
            <a:pPr marL="342899" indent="-342899">
              <a:buSzPct val="100000"/>
              <a:buFont typeface="Arial"/>
              <a:buChar char="•"/>
            </a:pPr>
            <a:r>
              <a:rPr dirty="0"/>
              <a:t>Master’s program marketing and recruitment is decentralized and handled by GPDs; most lack training in these activities, and GPDs regularly turnover</a:t>
            </a:r>
          </a:p>
          <a:p>
            <a:pPr marL="342899" indent="-342899">
              <a:buSzPct val="100000"/>
              <a:buFont typeface="Arial"/>
              <a:buChar char="•"/>
            </a:pPr>
            <a:r>
              <a:rPr dirty="0"/>
              <a:t>Some departments/units lack a dedicated GPD for Master’s programs</a:t>
            </a:r>
          </a:p>
          <a:p>
            <a:pPr marL="342899" indent="-342899">
              <a:buSzPct val="100000"/>
              <a:buFont typeface="Arial"/>
              <a:buChar char="•"/>
            </a:pPr>
            <a:r>
              <a:rPr dirty="0"/>
              <a:t>Very limited marketing assistance provided by schools and colleges </a:t>
            </a:r>
          </a:p>
          <a:p>
            <a:pPr marL="342899" indent="-342899">
              <a:buSzPct val="100000"/>
              <a:buFont typeface="Arial"/>
              <a:buChar char="•"/>
            </a:pPr>
            <a:r>
              <a:rPr dirty="0"/>
              <a:t>GPDs can apply for a modest grant (up to $2K) from the Graduate School for assistance with program marketing</a:t>
            </a:r>
          </a:p>
          <a:p>
            <a:pPr marL="342899" indent="-342899">
              <a:buSzPct val="100000"/>
              <a:buFont typeface="Arial"/>
              <a:buChar char="•"/>
            </a:pPr>
            <a:r>
              <a:rPr dirty="0"/>
              <a:t>There is a lack of sufficient oversight of Master's programs, and they lack dedicated administrative personnel in the Graduate School or Provost’s Office</a:t>
            </a:r>
          </a:p>
          <a:p>
            <a:pPr marL="342899" indent="-342899">
              <a:buSzPct val="100000"/>
              <a:buFont typeface="Arial"/>
              <a:buChar char="•"/>
            </a:pPr>
            <a:r>
              <a:rPr dirty="0"/>
              <a:t>The Graduate School has new, limited access to a labor market analytics tool, but it lacks trained personnel to expand the tool’s usage on campus</a:t>
            </a:r>
          </a:p>
        </p:txBody>
      </p:sp>
      <p:sp>
        <p:nvSpPr>
          <p:cNvPr id="206" name="Slide Number Placeholder 1"/>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le 2"/>
          <p:cNvSpPr txBox="1">
            <a:spLocks noGrp="1"/>
          </p:cNvSpPr>
          <p:nvPr>
            <p:ph type="title"/>
          </p:nvPr>
        </p:nvSpPr>
        <p:spPr>
          <a:xfrm>
            <a:off x="1066800" y="1201702"/>
            <a:ext cx="10454641" cy="893323"/>
          </a:xfrm>
          <a:prstGeom prst="rect">
            <a:avLst/>
          </a:prstGeom>
        </p:spPr>
        <p:txBody>
          <a:bodyPr>
            <a:noAutofit/>
          </a:bodyPr>
          <a:lstStyle>
            <a:lvl1pPr defTabSz="786384">
              <a:defRPr sz="3440"/>
            </a:lvl1pPr>
          </a:lstStyle>
          <a:p>
            <a:r>
              <a:rPr sz="3200" dirty="0"/>
              <a:t>Current State (cont.): Uneven Masters/Grad Certificate Enrollment Trends, 2010-2020 </a:t>
            </a:r>
          </a:p>
        </p:txBody>
      </p:sp>
      <p:grpSp>
        <p:nvGrpSpPr>
          <p:cNvPr id="2" name="Group 1" descr="This slide features a total of ten line graphs. Five charts appear in a row on the top of the slide and five charts appear in a bottom row. The top five charts show Master’s enrollment trends for 2010-2020 for each of the following five areas: the College of Arts &amp; Sciences, the School of Professional Development, the College of Engineering and Applied Sciences, the School of Nursing, and total figures across all schools and colleges. The bottom row shows enrollment trends for Graduate Certificates in each of the five areas listed above.  &#13;&#10;&#13;&#10;Each chart provides two specific enrollment numbers that states the exact head count in 2010 and 2020. A line plot indicates how the enrollment figures changed over the ten-year period. &#13;&#10;&#13;&#10;College of Arts and Sciences, Master’s: In 2010, there were 415 enrolled students. The next two plots show an increase that peaks in 2012. The following five plots indicate a declining trend. A low was reached in 2017, followed by two years of increases. There was a drop in 2020, which indicates there were 352 enrolled students. &#13;&#10;&#13;&#10;College of Arts and Sciences, Graduate Certificates: In 2010, there were 76 enrolled students. The plots then show an upward trend over the next six years, followed by three years of decreases starting in 2017. There were 84 enrolled students in 2020.&#13;&#10;&#13;&#10;School of Professional Development, Master’s: In 2010, there were 990 enrolled students. The plots then show a decline over the next five years, reaching a low in 2015. The numbers start to increase over the following five years. There were 876 enrolled students in 2020.&#13;&#10;&#13;&#10;School of Professional Development, Graduate Certificates: In 2010, there were 530 enrolled students. There was an increase the following year, but a decline over the next three years. A steady increase starts in 2015, which peaks in 2019. There were 637 enrolled students in 2020.&#13;&#10;&#13;&#10;College of Engineering and Applied Sciences, Master’s: In 2010, there were 654 enrolled students. The plots then show increases over the next five years. After a decrease happens in 2016, the numbers peak in 2017 and then dip over the next three years. There were 722 enrolled students in 2020.&#13;&#10;&#13;&#10;College of Engineering and Applied Sciences, Graduate Certificates: In 2010, there were 6 enrolled students. The plots are relatively flat over the next 6 years. A sizable jump happens in 2018 and 2019. After a drop in 2020, there were 65 enrolled students.&#13;&#10; &#13;&#10;School of Nursing, Master’s: In 2010, there were 464 enrolled students. The next two plots show a decline, followed by a steady increase over the next seven years. After a peak in 2019, there were 857 enrolled students in 2020.&#13;&#10;&#13;&#10;School of Nursing, Graduate Certificates: In 2010, there were 30 enrolled students. The following year shows an increase, which is then followed by two years of decline. Increases were seen in both 2014 and 2015. Starting in 2016, the remaining five years show staggered decreases and increases. There were 45 enrolled students in 2020.&#13;&#10;&#13;&#10;Total Figures Across All Schools and Colleges, Master’s: In 2010, there were a total of 3,570 enrolled students. The following nine years show a steady, gradual increase – peaking in 2019. A decline happens in 2020, resulting in a total of 4,671 enrolled students. &#13;&#10;&#13;&#10;Total Figures Across All Schools and Colleges, Graduate Certificates: In 2010, there were 695 enrolled students. The following year shows an increase. There is a decline in 2012, followed by a slight increase in 2013. There is another decline in 2014, which happens to be the overall low over the ten-year period. Increases were seen in both 2015 and 2016. After a slight drop in 2017, the numbers increase over the following two years – peaking in 2019. After a decline in 2020, there were a total of 910 enrolled students. &#13;&#10;">
            <a:extLst>
              <a:ext uri="{FF2B5EF4-FFF2-40B4-BE49-F238E27FC236}">
                <a16:creationId xmlns:a16="http://schemas.microsoft.com/office/drawing/2014/main" id="{4AA8C490-8128-E548-AE7C-5E62A41EB83B}"/>
              </a:ext>
            </a:extLst>
          </p:cNvPr>
          <p:cNvGrpSpPr/>
          <p:nvPr/>
        </p:nvGrpSpPr>
        <p:grpSpPr>
          <a:xfrm>
            <a:off x="826077" y="1978914"/>
            <a:ext cx="10539845" cy="3752192"/>
            <a:chOff x="826077" y="1833771"/>
            <a:chExt cx="10539845" cy="3752192"/>
          </a:xfrm>
        </p:grpSpPr>
        <p:pic>
          <p:nvPicPr>
            <p:cNvPr id="211" name="Picture 4" descr="Picture 4"/>
            <p:cNvPicPr>
              <a:picLocks noChangeAspect="1"/>
            </p:cNvPicPr>
            <p:nvPr/>
          </p:nvPicPr>
          <p:blipFill>
            <a:blip r:embed="rId2"/>
            <a:stretch>
              <a:fillRect/>
            </a:stretch>
          </p:blipFill>
          <p:spPr>
            <a:xfrm>
              <a:off x="826077" y="1874522"/>
              <a:ext cx="2019301" cy="1543051"/>
            </a:xfrm>
            <a:prstGeom prst="rect">
              <a:avLst/>
            </a:prstGeom>
            <a:ln w="12700">
              <a:miter lim="400000"/>
            </a:ln>
          </p:spPr>
        </p:pic>
        <p:pic>
          <p:nvPicPr>
            <p:cNvPr id="212" name="Picture 5" descr="Picture 5"/>
            <p:cNvPicPr>
              <a:picLocks noChangeAspect="1"/>
            </p:cNvPicPr>
            <p:nvPr/>
          </p:nvPicPr>
          <p:blipFill>
            <a:blip r:embed="rId3"/>
            <a:stretch>
              <a:fillRect/>
            </a:stretch>
          </p:blipFill>
          <p:spPr>
            <a:xfrm>
              <a:off x="845127" y="3571059"/>
              <a:ext cx="1981201" cy="1514476"/>
            </a:xfrm>
            <a:prstGeom prst="rect">
              <a:avLst/>
            </a:prstGeom>
            <a:ln w="12700">
              <a:miter lim="400000"/>
            </a:ln>
          </p:spPr>
        </p:pic>
        <p:pic>
          <p:nvPicPr>
            <p:cNvPr id="213" name="Picture 6" descr="Picture 6"/>
            <p:cNvPicPr>
              <a:picLocks noChangeAspect="1"/>
            </p:cNvPicPr>
            <p:nvPr/>
          </p:nvPicPr>
          <p:blipFill>
            <a:blip r:embed="rId4"/>
            <a:stretch>
              <a:fillRect/>
            </a:stretch>
          </p:blipFill>
          <p:spPr>
            <a:xfrm>
              <a:off x="3009740" y="1833771"/>
              <a:ext cx="1896304" cy="1485829"/>
            </a:xfrm>
            <a:prstGeom prst="rect">
              <a:avLst/>
            </a:prstGeom>
            <a:ln w="12700">
              <a:miter lim="400000"/>
            </a:ln>
          </p:spPr>
        </p:pic>
        <p:pic>
          <p:nvPicPr>
            <p:cNvPr id="214" name="Picture 8" descr="Picture 8"/>
            <p:cNvPicPr>
              <a:picLocks noChangeAspect="1"/>
            </p:cNvPicPr>
            <p:nvPr/>
          </p:nvPicPr>
          <p:blipFill>
            <a:blip r:embed="rId5"/>
            <a:stretch>
              <a:fillRect/>
            </a:stretch>
          </p:blipFill>
          <p:spPr>
            <a:xfrm>
              <a:off x="3011538" y="3429000"/>
              <a:ext cx="1981203" cy="1652453"/>
            </a:xfrm>
            <a:prstGeom prst="rect">
              <a:avLst/>
            </a:prstGeom>
            <a:ln w="12700">
              <a:miter lim="400000"/>
            </a:ln>
          </p:spPr>
        </p:pic>
        <p:pic>
          <p:nvPicPr>
            <p:cNvPr id="215" name="Picture 9" descr="Picture 9"/>
            <p:cNvPicPr>
              <a:picLocks noChangeAspect="1"/>
            </p:cNvPicPr>
            <p:nvPr/>
          </p:nvPicPr>
          <p:blipFill>
            <a:blip r:embed="rId6"/>
            <a:stretch>
              <a:fillRect/>
            </a:stretch>
          </p:blipFill>
          <p:spPr>
            <a:xfrm>
              <a:off x="5070406" y="1859859"/>
              <a:ext cx="2019301" cy="1485829"/>
            </a:xfrm>
            <a:prstGeom prst="rect">
              <a:avLst/>
            </a:prstGeom>
            <a:ln w="12700">
              <a:miter lim="400000"/>
            </a:ln>
          </p:spPr>
        </p:pic>
        <p:pic>
          <p:nvPicPr>
            <p:cNvPr id="216" name="Picture 10" descr="Picture 10"/>
            <p:cNvPicPr>
              <a:picLocks noChangeAspect="1"/>
            </p:cNvPicPr>
            <p:nvPr/>
          </p:nvPicPr>
          <p:blipFill>
            <a:blip r:embed="rId7"/>
            <a:stretch>
              <a:fillRect/>
            </a:stretch>
          </p:blipFill>
          <p:spPr>
            <a:xfrm>
              <a:off x="5177951" y="3483700"/>
              <a:ext cx="1966291" cy="1597752"/>
            </a:xfrm>
            <a:prstGeom prst="rect">
              <a:avLst/>
            </a:prstGeom>
            <a:ln w="12700">
              <a:miter lim="400000"/>
            </a:ln>
          </p:spPr>
        </p:pic>
        <p:sp>
          <p:nvSpPr>
            <p:cNvPr id="217" name="TextBox 11"/>
            <p:cNvSpPr txBox="1"/>
            <p:nvPr/>
          </p:nvSpPr>
          <p:spPr>
            <a:xfrm>
              <a:off x="890847" y="5247409"/>
              <a:ext cx="1927861"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vl1pPr>
            </a:lstStyle>
            <a:p>
              <a:pPr algn="ctr"/>
              <a:r>
                <a:rPr dirty="0"/>
                <a:t>All Schools/Colleges</a:t>
              </a:r>
            </a:p>
          </p:txBody>
        </p:sp>
        <p:sp>
          <p:nvSpPr>
            <p:cNvPr id="218" name="TextBox 13"/>
            <p:cNvSpPr txBox="1"/>
            <p:nvPr/>
          </p:nvSpPr>
          <p:spPr>
            <a:xfrm>
              <a:off x="3038087" y="5247409"/>
              <a:ext cx="1889763"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vl1pPr>
            </a:lstStyle>
            <a:p>
              <a:pPr algn="ctr"/>
              <a:r>
                <a:rPr dirty="0"/>
                <a:t>CAS: Arts &amp; Sciences</a:t>
              </a:r>
            </a:p>
          </p:txBody>
        </p:sp>
        <p:sp>
          <p:nvSpPr>
            <p:cNvPr id="219" name="TextBox 15"/>
            <p:cNvSpPr txBox="1"/>
            <p:nvPr/>
          </p:nvSpPr>
          <p:spPr>
            <a:xfrm>
              <a:off x="5296146" y="5247409"/>
              <a:ext cx="170618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vl1pPr>
            </a:lstStyle>
            <a:p>
              <a:pPr algn="ctr"/>
              <a:r>
                <a:rPr dirty="0"/>
                <a:t>SPD</a:t>
              </a:r>
            </a:p>
          </p:txBody>
        </p:sp>
        <p:pic>
          <p:nvPicPr>
            <p:cNvPr id="220" name="Picture 16" descr="Picture 16"/>
            <p:cNvPicPr>
              <a:picLocks noChangeAspect="1"/>
            </p:cNvPicPr>
            <p:nvPr/>
          </p:nvPicPr>
          <p:blipFill>
            <a:blip r:embed="rId8"/>
            <a:stretch>
              <a:fillRect/>
            </a:stretch>
          </p:blipFill>
          <p:spPr>
            <a:xfrm>
              <a:off x="7254069" y="1859859"/>
              <a:ext cx="1966291" cy="1485829"/>
            </a:xfrm>
            <a:prstGeom prst="rect">
              <a:avLst/>
            </a:prstGeom>
            <a:ln w="12700">
              <a:miter lim="400000"/>
            </a:ln>
          </p:spPr>
        </p:pic>
        <p:pic>
          <p:nvPicPr>
            <p:cNvPr id="221" name="Picture 17" descr="Picture 17"/>
            <p:cNvPicPr>
              <a:picLocks noChangeAspect="1"/>
            </p:cNvPicPr>
            <p:nvPr/>
          </p:nvPicPr>
          <p:blipFill>
            <a:blip r:embed="rId9"/>
            <a:stretch>
              <a:fillRect/>
            </a:stretch>
          </p:blipFill>
          <p:spPr>
            <a:xfrm>
              <a:off x="7329452" y="3512313"/>
              <a:ext cx="1870059" cy="1539064"/>
            </a:xfrm>
            <a:prstGeom prst="rect">
              <a:avLst/>
            </a:prstGeom>
            <a:ln w="12700">
              <a:miter lim="400000"/>
            </a:ln>
          </p:spPr>
        </p:pic>
        <p:sp>
          <p:nvSpPr>
            <p:cNvPr id="222" name="TextBox 18"/>
            <p:cNvSpPr txBox="1"/>
            <p:nvPr/>
          </p:nvSpPr>
          <p:spPr>
            <a:xfrm>
              <a:off x="7384120" y="5247409"/>
              <a:ext cx="170618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vl1pPr>
            </a:lstStyle>
            <a:p>
              <a:pPr algn="ctr"/>
              <a:r>
                <a:rPr dirty="0"/>
                <a:t>CEAS</a:t>
              </a:r>
            </a:p>
          </p:txBody>
        </p:sp>
        <p:pic>
          <p:nvPicPr>
            <p:cNvPr id="223" name="Picture 19" descr="Picture 19"/>
            <p:cNvPicPr>
              <a:picLocks noChangeAspect="1"/>
            </p:cNvPicPr>
            <p:nvPr/>
          </p:nvPicPr>
          <p:blipFill>
            <a:blip r:embed="rId10"/>
            <a:stretch>
              <a:fillRect/>
            </a:stretch>
          </p:blipFill>
          <p:spPr>
            <a:xfrm>
              <a:off x="9384721" y="1841900"/>
              <a:ext cx="1981201" cy="1514476"/>
            </a:xfrm>
            <a:prstGeom prst="rect">
              <a:avLst/>
            </a:prstGeom>
            <a:ln w="12700">
              <a:miter lim="400000"/>
            </a:ln>
          </p:spPr>
        </p:pic>
        <p:pic>
          <p:nvPicPr>
            <p:cNvPr id="224" name="Picture 20" descr="Picture 20"/>
            <p:cNvPicPr>
              <a:picLocks noChangeAspect="1"/>
            </p:cNvPicPr>
            <p:nvPr/>
          </p:nvPicPr>
          <p:blipFill>
            <a:blip r:embed="rId11"/>
            <a:stretch>
              <a:fillRect/>
            </a:stretch>
          </p:blipFill>
          <p:spPr>
            <a:xfrm>
              <a:off x="9384721" y="3501625"/>
              <a:ext cx="1981201" cy="1536965"/>
            </a:xfrm>
            <a:prstGeom prst="rect">
              <a:avLst/>
            </a:prstGeom>
            <a:ln w="12700">
              <a:miter lim="400000"/>
            </a:ln>
          </p:spPr>
        </p:pic>
        <p:sp>
          <p:nvSpPr>
            <p:cNvPr id="225" name="TextBox 23"/>
            <p:cNvSpPr txBox="1"/>
            <p:nvPr/>
          </p:nvSpPr>
          <p:spPr>
            <a:xfrm>
              <a:off x="9522229" y="5216630"/>
              <a:ext cx="1797974"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vl1pPr>
            </a:lstStyle>
            <a:p>
              <a:pPr algn="ctr"/>
              <a:r>
                <a:rPr dirty="0"/>
                <a:t>Nursing</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1"/>
          <p:cNvSpPr txBox="1">
            <a:spLocks noGrp="1"/>
          </p:cNvSpPr>
          <p:nvPr>
            <p:ph type="title"/>
          </p:nvPr>
        </p:nvSpPr>
        <p:spPr>
          <a:xfrm>
            <a:off x="1076041" y="1167245"/>
            <a:ext cx="10058401" cy="623455"/>
          </a:xfrm>
          <a:prstGeom prst="rect">
            <a:avLst/>
          </a:prstGeom>
        </p:spPr>
        <p:txBody>
          <a:bodyPr>
            <a:normAutofit/>
          </a:bodyPr>
          <a:lstStyle/>
          <a:p>
            <a:r>
              <a:rPr sz="3200" dirty="0"/>
              <a:t>What We Learned</a:t>
            </a:r>
          </a:p>
        </p:txBody>
      </p:sp>
      <p:sp>
        <p:nvSpPr>
          <p:cNvPr id="228" name="Text Placeholder 2"/>
          <p:cNvSpPr txBox="1">
            <a:spLocks noGrp="1"/>
          </p:cNvSpPr>
          <p:nvPr>
            <p:ph type="body" idx="1"/>
          </p:nvPr>
        </p:nvSpPr>
        <p:spPr>
          <a:xfrm>
            <a:off x="1119583" y="1790700"/>
            <a:ext cx="9906001" cy="4440071"/>
          </a:xfrm>
          <a:prstGeom prst="rect">
            <a:avLst/>
          </a:prstGeom>
        </p:spPr>
        <p:txBody>
          <a:bodyPr/>
          <a:lstStyle/>
          <a:p>
            <a:pPr marL="342899" indent="-342899">
              <a:buSzPct val="100000"/>
              <a:buFont typeface="Arial"/>
              <a:buChar char="•"/>
            </a:pPr>
            <a:r>
              <a:rPr dirty="0"/>
              <a:t>Lack of systematic approach to Master’s program recruitment, marketing, and assessment; lack of training on best practices</a:t>
            </a:r>
          </a:p>
          <a:p>
            <a:pPr marL="342899" indent="-342899">
              <a:buSzPct val="100000"/>
              <a:buFont typeface="Arial"/>
              <a:buChar char="•"/>
            </a:pPr>
            <a:r>
              <a:rPr dirty="0"/>
              <a:t>Insufficient focus on recruitment of SBU undergraduates for Master’s programs; considerable potential to develop 5-year BA/MA programs </a:t>
            </a:r>
          </a:p>
          <a:p>
            <a:pPr marL="342899" indent="-342899">
              <a:buSzPct val="100000"/>
              <a:buFont typeface="Arial"/>
              <a:buChar char="•"/>
            </a:pPr>
            <a:r>
              <a:rPr dirty="0"/>
              <a:t>Lack of systematic analysis of market demand for new or existing Master’s programs and Graduate Certificates </a:t>
            </a:r>
          </a:p>
          <a:p>
            <a:pPr marL="342899" indent="-342899">
              <a:buSzPct val="100000"/>
              <a:buFont typeface="Arial"/>
              <a:buChar char="•"/>
            </a:pPr>
            <a:r>
              <a:rPr dirty="0"/>
              <a:t>Potential to grow Master's programs and Graduate Certificates in the College of Arts and Sciences (CAS)</a:t>
            </a:r>
          </a:p>
          <a:p>
            <a:pPr marL="342899" indent="-342899">
              <a:buSzPct val="100000"/>
              <a:buFont typeface="Arial"/>
              <a:buChar char="•"/>
            </a:pPr>
            <a:r>
              <a:rPr dirty="0"/>
              <a:t>Insufficient development of high demand Master’s and Grad Certificates, including fully online programs</a:t>
            </a:r>
          </a:p>
        </p:txBody>
      </p:sp>
      <p:sp>
        <p:nvSpPr>
          <p:cNvPr id="229" name="Slide Number Placeholder 3"/>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itle 1"/>
          <p:cNvSpPr txBox="1">
            <a:spLocks noGrp="1"/>
          </p:cNvSpPr>
          <p:nvPr>
            <p:ph type="title"/>
          </p:nvPr>
        </p:nvSpPr>
        <p:spPr>
          <a:xfrm>
            <a:off x="1065261" y="1241385"/>
            <a:ext cx="10734853" cy="824949"/>
          </a:xfrm>
          <a:prstGeom prst="rect">
            <a:avLst/>
          </a:prstGeom>
        </p:spPr>
        <p:txBody>
          <a:bodyPr>
            <a:noAutofit/>
          </a:bodyPr>
          <a:lstStyle>
            <a:lvl1pPr>
              <a:defRPr sz="2800"/>
            </a:lvl1pPr>
          </a:lstStyle>
          <a:p>
            <a:r>
              <a:rPr sz="3100" dirty="0"/>
              <a:t>Recommendation: Create Academic Portfolio Management unit (APM) and Academic Program Incubator (API)</a:t>
            </a:r>
          </a:p>
        </p:txBody>
      </p:sp>
      <p:sp>
        <p:nvSpPr>
          <p:cNvPr id="232" name="Text Placeholder 2"/>
          <p:cNvSpPr txBox="1">
            <a:spLocks noGrp="1"/>
          </p:cNvSpPr>
          <p:nvPr>
            <p:ph type="body" idx="1"/>
          </p:nvPr>
        </p:nvSpPr>
        <p:spPr>
          <a:xfrm>
            <a:off x="1070429" y="1979387"/>
            <a:ext cx="9960323" cy="4282782"/>
          </a:xfrm>
          <a:prstGeom prst="rect">
            <a:avLst/>
          </a:prstGeom>
        </p:spPr>
        <p:txBody>
          <a:bodyPr>
            <a:normAutofit lnSpcReduction="10000"/>
          </a:bodyPr>
          <a:lstStyle/>
          <a:p>
            <a:pPr marL="339470" indent="-339470" defTabSz="905255">
              <a:spcBef>
                <a:spcPts val="500"/>
              </a:spcBef>
              <a:buSzPct val="100000"/>
              <a:buFont typeface="Arial"/>
              <a:buChar char="•"/>
              <a:defRPr sz="1979"/>
            </a:pPr>
            <a:r>
              <a:rPr dirty="0"/>
              <a:t>Create an </a:t>
            </a:r>
            <a:r>
              <a:rPr u="sng" dirty="0"/>
              <a:t>Academic Portfolio Management </a:t>
            </a:r>
            <a:r>
              <a:rPr dirty="0"/>
              <a:t>(APM) unit in the Provost’s Office to assist with the development and management of Master’s programs (proposed in conjunction with the streamlined program approval process)</a:t>
            </a:r>
          </a:p>
          <a:p>
            <a:pPr marL="339470" indent="-339470" defTabSz="905255">
              <a:spcBef>
                <a:spcPts val="500"/>
              </a:spcBef>
              <a:buSzPct val="100000"/>
              <a:buFont typeface="Arial"/>
              <a:buChar char="•"/>
              <a:defRPr sz="1979"/>
            </a:pPr>
            <a:r>
              <a:rPr dirty="0"/>
              <a:t>Task the APM with providing a suite of services for the development of new programs, including labor market demand &amp; workforce needs analysis, assessment of SBU capabilities and strengths, identification of competitor programs, and assistance with marketing and assessment</a:t>
            </a:r>
          </a:p>
          <a:p>
            <a:pPr marL="339470" indent="-339470" defTabSz="905255">
              <a:spcBef>
                <a:spcPts val="500"/>
              </a:spcBef>
              <a:buSzPct val="100000"/>
              <a:buFont typeface="Arial"/>
              <a:buChar char="•"/>
              <a:defRPr sz="1979"/>
            </a:pPr>
            <a:r>
              <a:rPr dirty="0"/>
              <a:t>Develop an </a:t>
            </a:r>
            <a:r>
              <a:rPr u="sng" dirty="0"/>
              <a:t>Academic Program Incubator </a:t>
            </a:r>
            <a:r>
              <a:rPr dirty="0"/>
              <a:t>(API) within the APM for programs aligned with high-priority strategic initiatives </a:t>
            </a:r>
          </a:p>
          <a:p>
            <a:pPr marL="792098" lvl="1" indent="-339470" defTabSz="905255">
              <a:lnSpc>
                <a:spcPct val="90000"/>
              </a:lnSpc>
              <a:spcBef>
                <a:spcPts val="500"/>
              </a:spcBef>
              <a:buSzPct val="100000"/>
              <a:buFont typeface="Arial"/>
              <a:buChar char="•"/>
              <a:defRPr sz="1979">
                <a:solidFill>
                  <a:srgbClr val="888888"/>
                </a:solidFill>
              </a:defRPr>
            </a:pPr>
            <a:r>
              <a:rPr dirty="0">
                <a:solidFill>
                  <a:schemeClr val="tx1"/>
                </a:solidFill>
              </a:rPr>
              <a:t>Potential funding sources: the Offices of the Provost, Economic Development, Marketing and Communications, and Institutional Research</a:t>
            </a:r>
          </a:p>
          <a:p>
            <a:pPr marL="792098" lvl="1" indent="-339470" defTabSz="905255">
              <a:lnSpc>
                <a:spcPct val="90000"/>
              </a:lnSpc>
              <a:spcBef>
                <a:spcPts val="500"/>
              </a:spcBef>
              <a:buSzPct val="100000"/>
              <a:buFont typeface="Arial"/>
              <a:buChar char="•"/>
              <a:defRPr sz="1979">
                <a:solidFill>
                  <a:srgbClr val="888888"/>
                </a:solidFill>
              </a:defRPr>
            </a:pPr>
            <a:r>
              <a:rPr dirty="0">
                <a:solidFill>
                  <a:schemeClr val="tx1"/>
                </a:solidFill>
              </a:rPr>
              <a:t>Allocate $250,000-$300,000 annually to 3-4 initiatives for development over 19-24 months. Funds used for course buyout, adjunct salary, and other identified needs</a:t>
            </a:r>
          </a:p>
        </p:txBody>
      </p:sp>
      <p:sp>
        <p:nvSpPr>
          <p:cNvPr id="233" name="Slide Number Placeholder 3"/>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le 1"/>
          <p:cNvSpPr txBox="1">
            <a:spLocks noGrp="1"/>
          </p:cNvSpPr>
          <p:nvPr>
            <p:ph type="title"/>
          </p:nvPr>
        </p:nvSpPr>
        <p:spPr>
          <a:xfrm>
            <a:off x="1084944" y="1198554"/>
            <a:ext cx="9162143" cy="555517"/>
          </a:xfrm>
          <a:prstGeom prst="rect">
            <a:avLst/>
          </a:prstGeom>
        </p:spPr>
        <p:txBody>
          <a:bodyPr>
            <a:noAutofit/>
          </a:bodyPr>
          <a:lstStyle>
            <a:lvl1pPr defTabSz="612648">
              <a:defRPr sz="2680"/>
            </a:lvl1pPr>
          </a:lstStyle>
          <a:p>
            <a:r>
              <a:rPr sz="3200" dirty="0"/>
              <a:t>Recommendations (cont.): Management of Existing Programs</a:t>
            </a:r>
          </a:p>
        </p:txBody>
      </p:sp>
      <p:sp>
        <p:nvSpPr>
          <p:cNvPr id="236" name="Text Placeholder 2"/>
          <p:cNvSpPr txBox="1">
            <a:spLocks noGrp="1"/>
          </p:cNvSpPr>
          <p:nvPr>
            <p:ph type="body" idx="1"/>
          </p:nvPr>
        </p:nvSpPr>
        <p:spPr>
          <a:xfrm>
            <a:off x="1094591" y="2034112"/>
            <a:ext cx="9960323" cy="4313051"/>
          </a:xfrm>
          <a:prstGeom prst="rect">
            <a:avLst/>
          </a:prstGeom>
        </p:spPr>
        <p:txBody>
          <a:bodyPr/>
          <a:lstStyle/>
          <a:p>
            <a:pPr marL="342899" indent="-342899">
              <a:spcBef>
                <a:spcPts val="600"/>
              </a:spcBef>
              <a:buSzPct val="100000"/>
              <a:buFont typeface="Arial"/>
              <a:buChar char="•"/>
            </a:pPr>
            <a:r>
              <a:rPr dirty="0"/>
              <a:t>Increase assistance to GPDs responsible for Master’s programs: hold an annual retreat, train GPDs in recruitment, and assist with marketing and assessment</a:t>
            </a:r>
          </a:p>
          <a:p>
            <a:pPr marL="342899" indent="-342899">
              <a:spcBef>
                <a:spcPts val="600"/>
              </a:spcBef>
              <a:buSzPct val="100000"/>
              <a:buFont typeface="Arial"/>
              <a:buChar char="•"/>
            </a:pPr>
            <a:r>
              <a:rPr dirty="0"/>
              <a:t>Develop expertise in the use of a labor market analytics tool with multiple points of access to assist with program assessment, revisions, and development (Provost, Graduate School, Career Center)</a:t>
            </a:r>
          </a:p>
          <a:p>
            <a:pPr marL="342899" indent="-342899">
              <a:spcBef>
                <a:spcPts val="600"/>
              </a:spcBef>
              <a:buSzPct val="100000"/>
              <a:buFont typeface="Arial"/>
              <a:buChar char="•"/>
            </a:pPr>
            <a:r>
              <a:rPr dirty="0"/>
              <a:t>Improve program assessment though GPD access to a centralized alumni database</a:t>
            </a:r>
          </a:p>
          <a:p>
            <a:pPr marL="342899" indent="-342899">
              <a:spcBef>
                <a:spcPts val="600"/>
              </a:spcBef>
              <a:buSzPct val="100000"/>
              <a:buFont typeface="Arial"/>
              <a:buChar char="•"/>
            </a:pPr>
            <a:r>
              <a:rPr dirty="0"/>
              <a:t>Develop an annual Master’s exit survey administered at the program level with data shared centrally</a:t>
            </a:r>
          </a:p>
          <a:p>
            <a:pPr marL="342899" indent="-342899">
              <a:spcBef>
                <a:spcPts val="600"/>
              </a:spcBef>
              <a:buSzPct val="100000"/>
              <a:buFont typeface="Arial"/>
              <a:buChar char="•"/>
            </a:pPr>
            <a:r>
              <a:rPr dirty="0"/>
              <a:t>Clearly define responsibilities of personnel in the Graduate School, Office of the Provost, and new Graduate Admissions Office</a:t>
            </a:r>
          </a:p>
        </p:txBody>
      </p:sp>
      <p:sp>
        <p:nvSpPr>
          <p:cNvPr id="237" name="Slide Number Placeholder 3"/>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le 3"/>
          <p:cNvSpPr txBox="1">
            <a:spLocks noGrp="1"/>
          </p:cNvSpPr>
          <p:nvPr>
            <p:ph type="title"/>
          </p:nvPr>
        </p:nvSpPr>
        <p:spPr>
          <a:xfrm>
            <a:off x="1066800" y="1178513"/>
            <a:ext cx="10058400" cy="462374"/>
          </a:xfrm>
          <a:prstGeom prst="rect">
            <a:avLst/>
          </a:prstGeom>
        </p:spPr>
        <p:txBody>
          <a:bodyPr>
            <a:normAutofit/>
          </a:bodyPr>
          <a:lstStyle>
            <a:lvl1pPr defTabSz="694944">
              <a:defRPr sz="3040"/>
            </a:lvl1pPr>
          </a:lstStyle>
          <a:p>
            <a:r>
              <a:rPr sz="3200" dirty="0"/>
              <a:t>Costs/Benefits Analysis </a:t>
            </a:r>
          </a:p>
        </p:txBody>
      </p:sp>
      <p:sp>
        <p:nvSpPr>
          <p:cNvPr id="239" name="Text Placeholder 1"/>
          <p:cNvSpPr txBox="1">
            <a:spLocks noGrp="1"/>
          </p:cNvSpPr>
          <p:nvPr>
            <p:ph type="body" idx="1"/>
          </p:nvPr>
        </p:nvSpPr>
        <p:spPr>
          <a:xfrm>
            <a:off x="1066800" y="1757088"/>
            <a:ext cx="10363201" cy="4142825"/>
          </a:xfrm>
          <a:prstGeom prst="rect">
            <a:avLst/>
          </a:prstGeom>
        </p:spPr>
        <p:txBody>
          <a:bodyPr/>
          <a:lstStyle/>
          <a:p>
            <a:pPr>
              <a:defRPr b="1"/>
            </a:pPr>
            <a:r>
              <a:rPr dirty="0"/>
              <a:t>Benefits:</a:t>
            </a:r>
          </a:p>
          <a:p>
            <a:pPr marL="914400" lvl="1" indent="-457200">
              <a:lnSpc>
                <a:spcPct val="90000"/>
              </a:lnSpc>
              <a:spcBef>
                <a:spcPts val="300"/>
              </a:spcBef>
              <a:buSzPct val="100000"/>
              <a:buFont typeface="Arial"/>
              <a:buChar char="•"/>
            </a:pPr>
            <a:r>
              <a:rPr dirty="0"/>
              <a:t>Central unit will rationalize the development, management, and sunsetting of Master’s programs</a:t>
            </a:r>
            <a:endParaRPr dirty="0">
              <a:solidFill>
                <a:srgbClr val="888888"/>
              </a:solidFill>
            </a:endParaRPr>
          </a:p>
          <a:p>
            <a:pPr marL="914400" lvl="1" indent="-457200">
              <a:lnSpc>
                <a:spcPct val="90000"/>
              </a:lnSpc>
              <a:spcBef>
                <a:spcPts val="300"/>
              </a:spcBef>
              <a:buSzPct val="100000"/>
              <a:buFont typeface="Arial"/>
              <a:buChar char="•"/>
            </a:pPr>
            <a:r>
              <a:rPr dirty="0"/>
              <a:t>Incubator will seed and develop programs of strategic value</a:t>
            </a:r>
            <a:endParaRPr dirty="0">
              <a:solidFill>
                <a:srgbClr val="888888"/>
              </a:solidFill>
            </a:endParaRPr>
          </a:p>
          <a:p>
            <a:pPr marL="914400" lvl="1" indent="-457200">
              <a:lnSpc>
                <a:spcPct val="90000"/>
              </a:lnSpc>
              <a:spcBef>
                <a:spcPts val="300"/>
              </a:spcBef>
              <a:buSzPct val="100000"/>
              <a:buFont typeface="Arial"/>
              <a:buChar char="•"/>
            </a:pPr>
            <a:r>
              <a:rPr dirty="0"/>
              <a:t>Provide a clear point of contact and training for GPDs responsible for Master’s programs</a:t>
            </a:r>
            <a:endParaRPr dirty="0">
              <a:solidFill>
                <a:srgbClr val="888888"/>
              </a:solidFill>
            </a:endParaRPr>
          </a:p>
          <a:p>
            <a:pPr marL="914400" lvl="1" indent="-457200">
              <a:lnSpc>
                <a:spcPct val="90000"/>
              </a:lnSpc>
              <a:spcBef>
                <a:spcPts val="300"/>
              </a:spcBef>
              <a:buSzPct val="100000"/>
              <a:buFont typeface="Arial"/>
              <a:buChar char="•"/>
            </a:pPr>
            <a:r>
              <a:rPr dirty="0"/>
              <a:t>Boost enrollment in a broad range of Master’s programs</a:t>
            </a:r>
            <a:endParaRPr dirty="0">
              <a:solidFill>
                <a:srgbClr val="888888"/>
              </a:solidFill>
            </a:endParaRPr>
          </a:p>
          <a:p>
            <a:pPr>
              <a:spcBef>
                <a:spcPts val="300"/>
              </a:spcBef>
              <a:defRPr b="1"/>
            </a:pPr>
            <a:r>
              <a:rPr dirty="0"/>
              <a:t>Risks</a:t>
            </a:r>
          </a:p>
          <a:p>
            <a:pPr marL="914400" lvl="1" indent="-457200">
              <a:lnSpc>
                <a:spcPct val="90000"/>
              </a:lnSpc>
              <a:spcBef>
                <a:spcPts val="300"/>
              </a:spcBef>
              <a:buSzPct val="100000"/>
              <a:buFont typeface="Arial"/>
              <a:buChar char="•"/>
            </a:pPr>
            <a:r>
              <a:rPr dirty="0"/>
              <a:t>Requires upfront investment:</a:t>
            </a:r>
            <a:endParaRPr dirty="0">
              <a:solidFill>
                <a:srgbClr val="888888"/>
              </a:solidFill>
            </a:endParaRPr>
          </a:p>
          <a:p>
            <a:pPr marL="1257300" lvl="2" indent="-342900">
              <a:lnSpc>
                <a:spcPct val="90000"/>
              </a:lnSpc>
              <a:spcBef>
                <a:spcPts val="300"/>
              </a:spcBef>
              <a:buSzPct val="100000"/>
              <a:buFont typeface="Arial"/>
              <a:buChar char="•"/>
            </a:pPr>
            <a:r>
              <a:rPr dirty="0"/>
              <a:t>Ongoing cost of labor market analytics tool</a:t>
            </a:r>
            <a:endParaRPr dirty="0">
              <a:solidFill>
                <a:srgbClr val="888888"/>
              </a:solidFill>
            </a:endParaRPr>
          </a:p>
          <a:p>
            <a:pPr marL="1257300" lvl="2" indent="-342900">
              <a:lnSpc>
                <a:spcPct val="90000"/>
              </a:lnSpc>
              <a:spcBef>
                <a:spcPts val="300"/>
              </a:spcBef>
              <a:buSzPct val="100000"/>
              <a:buFont typeface="Arial"/>
              <a:buChar char="•"/>
            </a:pPr>
            <a:r>
              <a:rPr dirty="0"/>
              <a:t>Increased personnel costs of roughly $70,000 for labor market analyst &amp; potential additional personnel in the APM</a:t>
            </a:r>
          </a:p>
        </p:txBody>
      </p:sp>
      <p:sp>
        <p:nvSpPr>
          <p:cNvPr id="240" name="Slide Number Placeholder 2"/>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itle 3"/>
          <p:cNvSpPr txBox="1">
            <a:spLocks noGrp="1"/>
          </p:cNvSpPr>
          <p:nvPr>
            <p:ph type="title"/>
          </p:nvPr>
        </p:nvSpPr>
        <p:spPr>
          <a:xfrm>
            <a:off x="1054570" y="1192294"/>
            <a:ext cx="10058400" cy="462374"/>
          </a:xfrm>
          <a:prstGeom prst="rect">
            <a:avLst/>
          </a:prstGeom>
        </p:spPr>
        <p:txBody>
          <a:bodyPr>
            <a:normAutofit/>
          </a:bodyPr>
          <a:lstStyle>
            <a:lvl1pPr defTabSz="694944">
              <a:defRPr sz="3040"/>
            </a:lvl1pPr>
          </a:lstStyle>
          <a:p>
            <a:r>
              <a:rPr sz="3200" dirty="0"/>
              <a:t>Implementation Considerations</a:t>
            </a:r>
          </a:p>
        </p:txBody>
      </p:sp>
      <p:sp>
        <p:nvSpPr>
          <p:cNvPr id="243" name="Text Placeholder 1"/>
          <p:cNvSpPr txBox="1">
            <a:spLocks noGrp="1"/>
          </p:cNvSpPr>
          <p:nvPr>
            <p:ph type="body" idx="1"/>
          </p:nvPr>
        </p:nvSpPr>
        <p:spPr>
          <a:xfrm>
            <a:off x="1054570" y="1796143"/>
            <a:ext cx="10363201" cy="4420431"/>
          </a:xfrm>
          <a:prstGeom prst="rect">
            <a:avLst/>
          </a:prstGeom>
        </p:spPr>
        <p:txBody>
          <a:bodyPr/>
          <a:lstStyle/>
          <a:p>
            <a:pPr marL="342899" indent="-342899">
              <a:spcBef>
                <a:spcPts val="300"/>
              </a:spcBef>
              <a:buSzPct val="100000"/>
              <a:buFont typeface="Arial"/>
              <a:buChar char="•"/>
            </a:pPr>
            <a:r>
              <a:rPr dirty="0"/>
              <a:t>Assess staffing and define responsibilities of the new Academic Portfolio Management unit </a:t>
            </a:r>
          </a:p>
          <a:p>
            <a:pPr marL="342899" indent="-342899">
              <a:spcBef>
                <a:spcPts val="300"/>
              </a:spcBef>
              <a:buSzPct val="100000"/>
              <a:buFont typeface="Arial"/>
              <a:buChar char="•"/>
            </a:pPr>
            <a:r>
              <a:rPr dirty="0"/>
              <a:t>Assess staffing and identify funds for the Academic Program Incubator </a:t>
            </a:r>
          </a:p>
          <a:p>
            <a:pPr marL="342899" indent="-342899">
              <a:spcBef>
                <a:spcPts val="300"/>
              </a:spcBef>
              <a:buSzPct val="100000"/>
              <a:buFont typeface="Arial"/>
              <a:buChar char="•"/>
            </a:pPr>
            <a:r>
              <a:rPr dirty="0"/>
              <a:t>Purchase a labor market analytics tool with multiple points of access (Provost’s office, Graduate School, Career Center)</a:t>
            </a:r>
          </a:p>
          <a:p>
            <a:pPr marL="800100" lvl="1" indent="-342900">
              <a:lnSpc>
                <a:spcPct val="90000"/>
              </a:lnSpc>
              <a:spcBef>
                <a:spcPts val="600"/>
              </a:spcBef>
              <a:buSzPct val="100000"/>
              <a:buFont typeface="Arial"/>
              <a:buChar char="•"/>
              <a:defRPr>
                <a:solidFill>
                  <a:srgbClr val="888888"/>
                </a:solidFill>
              </a:defRPr>
            </a:pPr>
            <a:r>
              <a:rPr dirty="0">
                <a:solidFill>
                  <a:schemeClr val="tx1"/>
                </a:solidFill>
              </a:rPr>
              <a:t>Appoint a FT analyst to develop expertise in the use of the labor market analytics tool</a:t>
            </a:r>
          </a:p>
          <a:p>
            <a:pPr marL="342899" indent="-342899">
              <a:spcBef>
                <a:spcPts val="600"/>
              </a:spcBef>
              <a:buSzPct val="100000"/>
              <a:buFont typeface="Arial"/>
              <a:buChar char="•"/>
            </a:pPr>
            <a:r>
              <a:rPr dirty="0"/>
              <a:t>Streamline responsibilities for the management of new and existing Master’s programs distributed between the Office of the Provost, the Graduate School, and the new Graduate Admissions Office </a:t>
            </a:r>
          </a:p>
        </p:txBody>
      </p:sp>
      <p:sp>
        <p:nvSpPr>
          <p:cNvPr id="244" name="Slide Number Placeholder 2"/>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TotalTime>
  <Words>926</Words>
  <Application>Microsoft Macintosh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Museo Slab 700</vt:lpstr>
      <vt:lpstr>Effra Heavy</vt:lpstr>
      <vt:lpstr>Museo Slab 900</vt:lpstr>
      <vt:lpstr>Calibri</vt:lpstr>
      <vt:lpstr>Arial</vt:lpstr>
      <vt:lpstr>Museo Slab 300</vt:lpstr>
      <vt:lpstr>Effra</vt:lpstr>
      <vt:lpstr>Calibri Light</vt:lpstr>
      <vt:lpstr>Office Theme</vt:lpstr>
      <vt:lpstr>MASTERS PROGRAM DEVELOPMENT AND MANAGEMENT PROPOSAL – April 16, 2021 </vt:lpstr>
      <vt:lpstr>Masters Program Development and Management Proposal</vt:lpstr>
      <vt:lpstr>Current State: Lack of Assistance with Existing Masters Programs </vt:lpstr>
      <vt:lpstr>Current State (cont.): Uneven Masters/Grad Certificate Enrollment Trends, 2010-2020 </vt:lpstr>
      <vt:lpstr>What We Learned</vt:lpstr>
      <vt:lpstr>Recommendation: Create Academic Portfolio Management unit (APM) and Academic Program Incubator (API)</vt:lpstr>
      <vt:lpstr>Recommendations (cont.): Management of Existing Programs</vt:lpstr>
      <vt:lpstr>Costs/Benefits Analysis </vt:lpstr>
      <vt:lpstr>Implementation Considerations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Portfolio: Masters Programs Development and Management</dc:title>
  <dc:subject/>
  <dc:creator/>
  <cp:keywords/>
  <dc:description/>
  <cp:lastModifiedBy>Allison Schwartz</cp:lastModifiedBy>
  <cp:revision>9</cp:revision>
  <dcterms:modified xsi:type="dcterms:W3CDTF">2021-06-22T16:15:04Z</dcterms:modified>
  <cp:category/>
</cp:coreProperties>
</file>