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tif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3"/>
  </p:notesMasterIdLst>
  <p:sldIdLst>
    <p:sldId id="257" r:id="rId2"/>
    <p:sldId id="1640" r:id="rId3"/>
    <p:sldId id="1649" r:id="rId4"/>
    <p:sldId id="1648" r:id="rId5"/>
    <p:sldId id="1654" r:id="rId6"/>
    <p:sldId id="1653" r:id="rId7"/>
    <p:sldId id="1652" r:id="rId8"/>
    <p:sldId id="1706" r:id="rId9"/>
    <p:sldId id="1707" r:id="rId10"/>
    <p:sldId id="276" r:id="rId11"/>
    <p:sldId id="277" r:id="rId12"/>
  </p:sldIdLst>
  <p:sldSz cx="12192000" cy="6858000"/>
  <p:notesSz cx="7102475" cy="9388475"/>
  <p:embeddedFontLst>
    <p:embeddedFont>
      <p:font typeface="Cabin" pitchFamily="2" charset="77"/>
      <p:regular r:id="rId14"/>
      <p:bold r:id="rId15"/>
      <p:italic r:id="rId16"/>
    </p:embeddedFont>
    <p:embeddedFont>
      <p:font typeface="Calibri" panose="020F0502020204030204" pitchFamily="34" charset="0"/>
      <p:regular r:id="rId17"/>
      <p:bold r:id="rId18"/>
      <p:italic r:id="rId19"/>
      <p:boldItalic r:id="rId20"/>
    </p:embeddedFont>
    <p:embeddedFont>
      <p:font typeface="Effra" panose="020B0603020203020204" pitchFamily="34" charset="0"/>
      <p:regular r:id="rId21"/>
      <p:bold r:id="rId22"/>
      <p:italic r:id="rId23"/>
    </p:embeddedFont>
    <p:embeddedFont>
      <p:font typeface="Effra Heavy" panose="020B0603020203020204" pitchFamily="34" charset="0"/>
      <p:bold r:id="rId24"/>
    </p:embeddedFont>
    <p:embeddedFont>
      <p:font typeface="Georgia" panose="02040502050405020303" pitchFamily="18" charset="0"/>
      <p:regular r:id="rId25"/>
      <p:bold r:id="rId26"/>
      <p:italic r:id="rId27"/>
    </p:embeddedFont>
    <p:embeddedFont>
      <p:font typeface="Museo Slab 300" panose="02000000000000000000" pitchFamily="2" charset="77"/>
      <p:regular r:id="rId28"/>
      <p:italic r:id="rId29"/>
    </p:embeddedFont>
    <p:embeddedFont>
      <p:font typeface="Museo Slab 700" panose="02000000000000000000" pitchFamily="2" charset="77"/>
      <p:regular r:id="rId30"/>
      <p:bold r:id="rId31"/>
    </p:embeddedFont>
    <p:embeddedFont>
      <p:font typeface="Museo Slab 900" panose="02000000000000000000" pitchFamily="2" charset="77"/>
      <p:bold r:id="rId32"/>
    </p:embeddedFont>
    <p:embeddedFont>
      <p:font typeface="Verdana" panose="020B060403050404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09" autoAdjust="0"/>
    <p:restoredTop sz="86395"/>
  </p:normalViewPr>
  <p:slideViewPr>
    <p:cSldViewPr snapToGrid="0" snapToObjects="1" showGuides="1">
      <p:cViewPr varScale="1">
        <p:scale>
          <a:sx n="79" d="100"/>
          <a:sy n="79" d="100"/>
        </p:scale>
        <p:origin x="240" y="760"/>
      </p:cViewPr>
      <p:guideLst>
        <p:guide orient="horz" pos="1008"/>
        <p:guide pos="3840"/>
      </p:guideLst>
    </p:cSldViewPr>
  </p:slideViewPr>
  <p:outlineViewPr>
    <p:cViewPr>
      <p:scale>
        <a:sx n="33" d="100"/>
        <a:sy n="33" d="100"/>
      </p:scale>
      <p:origin x="0" y="-28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heme" Target="theme/theme1.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B73CD996-931B-1041-8CED-4F36655CE847}" type="datetimeFigureOut">
              <a:rPr lang="en-US" smtClean="0"/>
              <a:t>6/23/21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E45BE491-9445-D640-A8B7-1CE7702A407F}" type="slidenum">
              <a:rPr lang="en-US" smtClean="0"/>
              <a:t>‹#›</a:t>
            </a:fld>
            <a:endParaRPr lang="en-US" dirty="0"/>
          </a:p>
        </p:txBody>
      </p:sp>
    </p:spTree>
    <p:extLst>
      <p:ext uri="{BB962C8B-B14F-4D97-AF65-F5344CB8AC3E}">
        <p14:creationId xmlns:p14="http://schemas.microsoft.com/office/powerpoint/2010/main" val="373705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6d122f96b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c6d122f96b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endParaRPr sz="1000" dirty="0">
              <a:latin typeface="Verdana"/>
              <a:ea typeface="Verdana"/>
              <a:cs typeface="Verdana"/>
              <a:sym typeface="Verdana"/>
            </a:endParaRPr>
          </a:p>
        </p:txBody>
      </p:sp>
      <p:sp>
        <p:nvSpPr>
          <p:cNvPr id="177" name="Google Shape;177;gc6d122f96b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002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BE491-9445-D640-A8B7-1CE7702A407F}" type="slidenum">
              <a:rPr lang="en-US" smtClean="0"/>
              <a:t>10</a:t>
            </a:fld>
            <a:endParaRPr lang="en-US"/>
          </a:p>
        </p:txBody>
      </p:sp>
    </p:spTree>
    <p:extLst>
      <p:ext uri="{BB962C8B-B14F-4D97-AF65-F5344CB8AC3E}">
        <p14:creationId xmlns:p14="http://schemas.microsoft.com/office/powerpoint/2010/main" val="336661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BE491-9445-D640-A8B7-1CE7702A407F}" type="slidenum">
              <a:rPr lang="en-US" smtClean="0"/>
              <a:t>11</a:t>
            </a:fld>
            <a:endParaRPr lang="en-US" dirty="0"/>
          </a:p>
        </p:txBody>
      </p:sp>
    </p:spTree>
    <p:extLst>
      <p:ext uri="{BB962C8B-B14F-4D97-AF65-F5344CB8AC3E}">
        <p14:creationId xmlns:p14="http://schemas.microsoft.com/office/powerpoint/2010/main" val="408951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4948" y="0"/>
            <a:ext cx="12201896" cy="6858000"/>
          </a:xfrm>
          <a:prstGeom prst="rect">
            <a:avLst/>
          </a:prstGeom>
        </p:spPr>
      </p:pic>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799" y="650905"/>
            <a:ext cx="3874959" cy="654923"/>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4793201"/>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799" y="1883088"/>
            <a:ext cx="6489977" cy="2388676"/>
          </a:xfrm>
          <a:prstGeom prst="rect">
            <a:avLst/>
          </a:prstGeom>
        </p:spPr>
      </p:pic>
      <p:sp>
        <p:nvSpPr>
          <p:cNvPr id="4" name="Title 3">
            <a:extLst>
              <a:ext uri="{FF2B5EF4-FFF2-40B4-BE49-F238E27FC236}">
                <a16:creationId xmlns:a16="http://schemas.microsoft.com/office/drawing/2014/main" id="{32BD05E6-0ED0-4B40-A42D-EC7BC4D464BE}"/>
              </a:ext>
            </a:extLst>
          </p:cNvPr>
          <p:cNvSpPr>
            <a:spLocks noGrp="1"/>
          </p:cNvSpPr>
          <p:nvPr>
            <p:ph type="title" hasCustomPrompt="1"/>
          </p:nvPr>
        </p:nvSpPr>
        <p:spPr>
          <a:xfrm>
            <a:off x="1066800" y="5184031"/>
            <a:ext cx="10058400" cy="896136"/>
          </a:xfrm>
          <a:prstGeom prst="rect">
            <a:avLst/>
          </a:prstGeom>
        </p:spPr>
        <p:txBody>
          <a:bodyPr/>
          <a:lstStyle>
            <a:lvl1pPr>
              <a:defRPr sz="2000" b="1" i="0">
                <a:solidFill>
                  <a:schemeClr val="bg1"/>
                </a:solidFill>
                <a:latin typeface="Museo Slab 700" panose="02000000000000000000" pitchFamily="2" charset="77"/>
              </a:defRPr>
            </a:lvl1pPr>
          </a:lstStyle>
          <a:p>
            <a:r>
              <a:rPr lang="en-US" dirty="0"/>
              <a:t>SUBTITLE OF PRESENTATION • DATE</a:t>
            </a:r>
            <a:br>
              <a:rPr lang="en-US" dirty="0"/>
            </a:br>
            <a:r>
              <a:rPr lang="en-US" dirty="0"/>
              <a:t>Presenter Name</a:t>
            </a:r>
          </a:p>
        </p:txBody>
      </p:sp>
    </p:spTree>
    <p:extLst>
      <p:ext uri="{BB962C8B-B14F-4D97-AF65-F5344CB8AC3E}">
        <p14:creationId xmlns:p14="http://schemas.microsoft.com/office/powerpoint/2010/main" val="228008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d, Bullets, 3 Photo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225715"/>
            <a:ext cx="4161183"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Picture Placeholder 2">
            <a:extLst>
              <a:ext uri="{FF2B5EF4-FFF2-40B4-BE49-F238E27FC236}">
                <a16:creationId xmlns:a16="http://schemas.microsoft.com/office/drawing/2014/main" id="{40B6BCCE-F513-9C40-8FD6-36D2B624AFC0}"/>
              </a:ext>
            </a:extLst>
          </p:cNvPr>
          <p:cNvSpPr>
            <a:spLocks noGrp="1" noChangeAspect="1"/>
          </p:cNvSpPr>
          <p:nvPr>
            <p:ph type="pic" idx="14"/>
          </p:nvPr>
        </p:nvSpPr>
        <p:spPr>
          <a:xfrm>
            <a:off x="5854148" y="1320800"/>
            <a:ext cx="2603008"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8" name="Picture Placeholder 2">
            <a:extLst>
              <a:ext uri="{FF2B5EF4-FFF2-40B4-BE49-F238E27FC236}">
                <a16:creationId xmlns:a16="http://schemas.microsoft.com/office/drawing/2014/main" id="{4D28B0AA-D819-554A-B331-0F72C78849D5}"/>
              </a:ext>
            </a:extLst>
          </p:cNvPr>
          <p:cNvSpPr>
            <a:spLocks noGrp="1" noChangeAspect="1"/>
          </p:cNvSpPr>
          <p:nvPr>
            <p:ph type="pic" idx="15"/>
          </p:nvPr>
        </p:nvSpPr>
        <p:spPr>
          <a:xfrm>
            <a:off x="8537713" y="1320800"/>
            <a:ext cx="2587487" cy="211274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4" name="Picture Placeholder 2">
            <a:extLst>
              <a:ext uri="{FF2B5EF4-FFF2-40B4-BE49-F238E27FC236}">
                <a16:creationId xmlns:a16="http://schemas.microsoft.com/office/drawing/2014/main" id="{828A1CAF-A569-4347-A007-3D6D57007AB9}"/>
              </a:ext>
            </a:extLst>
          </p:cNvPr>
          <p:cNvSpPr>
            <a:spLocks noGrp="1" noChangeAspect="1"/>
          </p:cNvSpPr>
          <p:nvPr>
            <p:ph type="pic" idx="16"/>
          </p:nvPr>
        </p:nvSpPr>
        <p:spPr>
          <a:xfrm>
            <a:off x="8537713" y="3529726"/>
            <a:ext cx="2587487" cy="2134474"/>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Title 1">
            <a:extLst>
              <a:ext uri="{FF2B5EF4-FFF2-40B4-BE49-F238E27FC236}">
                <a16:creationId xmlns:a16="http://schemas.microsoft.com/office/drawing/2014/main" id="{193B1A83-7D9A-E342-9B99-D348B96AC84D}"/>
              </a:ext>
            </a:extLst>
          </p:cNvPr>
          <p:cNvSpPr>
            <a:spLocks noGrp="1"/>
          </p:cNvSpPr>
          <p:nvPr>
            <p:ph type="title" hasCustomPrompt="1"/>
          </p:nvPr>
        </p:nvSpPr>
        <p:spPr>
          <a:xfrm>
            <a:off x="1066800" y="1371601"/>
            <a:ext cx="4161183" cy="829370"/>
          </a:xfrm>
          <a:prstGeom prst="rect">
            <a:avLst/>
          </a:prstGeom>
        </p:spPr>
        <p:txBody>
          <a:bodyPr lIns="0" tIns="0" rIns="0" bIns="0" anchor="t" anchorCtr="0"/>
          <a:lstStyle>
            <a:lvl1pPr>
              <a:lnSpc>
                <a:spcPct val="70000"/>
              </a:lnSpc>
              <a:defRPr sz="4000" b="1" i="0">
                <a:latin typeface="Effra" panose="020B0603020203020204" pitchFamily="34" charset="0"/>
              </a:defRPr>
            </a:lvl1pPr>
          </a:lstStyle>
          <a:p>
            <a:r>
              <a:rPr lang="en-US" dirty="0"/>
              <a:t>Headline Here</a:t>
            </a:r>
          </a:p>
        </p:txBody>
      </p:sp>
    </p:spTree>
    <p:extLst>
      <p:ext uri="{BB962C8B-B14F-4D97-AF65-F5344CB8AC3E}">
        <p14:creationId xmlns:p14="http://schemas.microsoft.com/office/powerpoint/2010/main" val="356871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d &amp; Headshot Photos With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Picture Placeholder 2">
            <a:extLst>
              <a:ext uri="{FF2B5EF4-FFF2-40B4-BE49-F238E27FC236}">
                <a16:creationId xmlns:a16="http://schemas.microsoft.com/office/drawing/2014/main" id="{40B6BCCE-F513-9C40-8FD6-36D2B624AFC0}"/>
              </a:ext>
            </a:extLst>
          </p:cNvPr>
          <p:cNvSpPr>
            <a:spLocks noGrp="1" noChangeAspect="1"/>
          </p:cNvSpPr>
          <p:nvPr>
            <p:ph type="pic" idx="14"/>
          </p:nvPr>
        </p:nvSpPr>
        <p:spPr>
          <a:xfrm>
            <a:off x="4778901" y="2266124"/>
            <a:ext cx="2603008" cy="2652386"/>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Picture Placeholder 2">
            <a:extLst>
              <a:ext uri="{FF2B5EF4-FFF2-40B4-BE49-F238E27FC236}">
                <a16:creationId xmlns:a16="http://schemas.microsoft.com/office/drawing/2014/main" id="{D3946972-D9BC-6947-83DC-1E81FA9AE611}"/>
              </a:ext>
            </a:extLst>
          </p:cNvPr>
          <p:cNvSpPr>
            <a:spLocks noGrp="1" noChangeAspect="1"/>
          </p:cNvSpPr>
          <p:nvPr>
            <p:ph type="pic" idx="15"/>
          </p:nvPr>
        </p:nvSpPr>
        <p:spPr>
          <a:xfrm>
            <a:off x="1919222" y="2266124"/>
            <a:ext cx="2603008" cy="2652386"/>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0" name="Picture Placeholder 2">
            <a:extLst>
              <a:ext uri="{FF2B5EF4-FFF2-40B4-BE49-F238E27FC236}">
                <a16:creationId xmlns:a16="http://schemas.microsoft.com/office/drawing/2014/main" id="{8AE7E2C5-6E3C-204A-9FB6-8DE59945F4BF}"/>
              </a:ext>
            </a:extLst>
          </p:cNvPr>
          <p:cNvSpPr>
            <a:spLocks noGrp="1" noChangeAspect="1"/>
          </p:cNvSpPr>
          <p:nvPr>
            <p:ph type="pic" idx="16"/>
          </p:nvPr>
        </p:nvSpPr>
        <p:spPr>
          <a:xfrm>
            <a:off x="7595164" y="2266124"/>
            <a:ext cx="2603008" cy="2652386"/>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Text Placeholder 2">
            <a:extLst>
              <a:ext uri="{FF2B5EF4-FFF2-40B4-BE49-F238E27FC236}">
                <a16:creationId xmlns:a16="http://schemas.microsoft.com/office/drawing/2014/main" id="{89627001-6303-744A-99BD-45BDA9C0FE0E}"/>
              </a:ext>
            </a:extLst>
          </p:cNvPr>
          <p:cNvSpPr>
            <a:spLocks noGrp="1"/>
          </p:cNvSpPr>
          <p:nvPr>
            <p:ph type="body" idx="1" hasCustomPrompt="1"/>
          </p:nvPr>
        </p:nvSpPr>
        <p:spPr>
          <a:xfrm>
            <a:off x="1919222" y="5076074"/>
            <a:ext cx="2603008" cy="564330"/>
          </a:xfrm>
          <a:prstGeom prst="rect">
            <a:avLst/>
          </a:prstGeom>
        </p:spPr>
        <p:txBody>
          <a:bodyPr lIns="0" tIns="0" rIns="0" bIns="0"/>
          <a:lstStyle>
            <a:lvl1pPr marL="0" indent="0" algn="ctr">
              <a:buNone/>
              <a:defRPr sz="1800" b="1" i="0">
                <a:solidFill>
                  <a:srgbClr val="AB1500"/>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1"/>
            <a:r>
              <a:rPr lang="en-US" dirty="0"/>
              <a:t>Title</a:t>
            </a:r>
          </a:p>
        </p:txBody>
      </p:sp>
      <p:sp>
        <p:nvSpPr>
          <p:cNvPr id="15" name="Text Placeholder 2">
            <a:extLst>
              <a:ext uri="{FF2B5EF4-FFF2-40B4-BE49-F238E27FC236}">
                <a16:creationId xmlns:a16="http://schemas.microsoft.com/office/drawing/2014/main" id="{D40375D4-0094-7A46-99AA-81B1D929311A}"/>
              </a:ext>
            </a:extLst>
          </p:cNvPr>
          <p:cNvSpPr>
            <a:spLocks noGrp="1"/>
          </p:cNvSpPr>
          <p:nvPr>
            <p:ph type="body" idx="17" hasCustomPrompt="1"/>
          </p:nvPr>
        </p:nvSpPr>
        <p:spPr>
          <a:xfrm>
            <a:off x="4777925" y="5076074"/>
            <a:ext cx="2603008" cy="564330"/>
          </a:xfrm>
          <a:prstGeom prst="rect">
            <a:avLst/>
          </a:prstGeom>
        </p:spPr>
        <p:txBody>
          <a:bodyPr lIns="0" tIns="0" rIns="0" bIns="0"/>
          <a:lstStyle>
            <a:lvl1pPr marL="0" indent="0" algn="ctr">
              <a:buNone/>
              <a:defRPr sz="1800" b="1" i="0">
                <a:solidFill>
                  <a:srgbClr val="AB1500"/>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1"/>
            <a:r>
              <a:rPr lang="en-US" dirty="0"/>
              <a:t>Title</a:t>
            </a:r>
          </a:p>
        </p:txBody>
      </p:sp>
      <p:sp>
        <p:nvSpPr>
          <p:cNvPr id="16" name="Text Placeholder 2">
            <a:extLst>
              <a:ext uri="{FF2B5EF4-FFF2-40B4-BE49-F238E27FC236}">
                <a16:creationId xmlns:a16="http://schemas.microsoft.com/office/drawing/2014/main" id="{9F8FAB14-FAEB-5547-A79E-FCEEB1697778}"/>
              </a:ext>
            </a:extLst>
          </p:cNvPr>
          <p:cNvSpPr>
            <a:spLocks noGrp="1"/>
          </p:cNvSpPr>
          <p:nvPr>
            <p:ph type="body" idx="18" hasCustomPrompt="1"/>
          </p:nvPr>
        </p:nvSpPr>
        <p:spPr>
          <a:xfrm>
            <a:off x="7598127" y="5076074"/>
            <a:ext cx="2603008" cy="564330"/>
          </a:xfrm>
          <a:prstGeom prst="rect">
            <a:avLst/>
          </a:prstGeom>
        </p:spPr>
        <p:txBody>
          <a:bodyPr lIns="0" tIns="0" rIns="0" bIns="0"/>
          <a:lstStyle>
            <a:lvl1pPr marL="0" indent="0" algn="ctr">
              <a:buNone/>
              <a:defRPr sz="1800" b="1" i="0">
                <a:solidFill>
                  <a:srgbClr val="AB1500"/>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1"/>
            <a:r>
              <a:rPr lang="en-US" dirty="0"/>
              <a:t>Title</a:t>
            </a:r>
          </a:p>
        </p:txBody>
      </p:sp>
      <p:sp>
        <p:nvSpPr>
          <p:cNvPr id="12" name="Title 1">
            <a:extLst>
              <a:ext uri="{FF2B5EF4-FFF2-40B4-BE49-F238E27FC236}">
                <a16:creationId xmlns:a16="http://schemas.microsoft.com/office/drawing/2014/main" id="{EEA90A10-C49B-A54A-9F09-E8AC9256E110}"/>
              </a:ext>
            </a:extLst>
          </p:cNvPr>
          <p:cNvSpPr>
            <a:spLocks noGrp="1"/>
          </p:cNvSpPr>
          <p:nvPr>
            <p:ph type="title" hasCustomPrompt="1"/>
          </p:nvPr>
        </p:nvSpPr>
        <p:spPr>
          <a:xfrm>
            <a:off x="1066800" y="1371601"/>
            <a:ext cx="10058400" cy="571500"/>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1-Line Headline Here</a:t>
            </a:r>
          </a:p>
        </p:txBody>
      </p:sp>
    </p:spTree>
    <p:extLst>
      <p:ext uri="{BB962C8B-B14F-4D97-AF65-F5344CB8AC3E}">
        <p14:creationId xmlns:p14="http://schemas.microsoft.com/office/powerpoint/2010/main" val="712131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lide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01D404-17C7-6C4D-88CA-3C7C83F5CEB0}"/>
              </a:ext>
            </a:extLst>
          </p:cNvPr>
          <p:cNvSpPr>
            <a:spLocks noGrp="1" noChangeAspect="1"/>
          </p:cNvSpPr>
          <p:nvPr>
            <p:ph type="pic" idx="13"/>
          </p:nvPr>
        </p:nvSpPr>
        <p:spPr>
          <a:xfrm>
            <a:off x="212245" y="0"/>
            <a:ext cx="11758083" cy="68580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175264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0" y="0"/>
            <a:ext cx="12201896" cy="6858000"/>
          </a:xfrm>
          <a:prstGeom prst="rect">
            <a:avLst/>
          </a:prstGeom>
        </p:spPr>
      </p:pic>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5493335"/>
            <a:ext cx="10058400" cy="616649"/>
          </a:xfrm>
          <a:prstGeom prst="rect">
            <a:avLst/>
          </a:prstGeom>
        </p:spPr>
        <p:txBody>
          <a:bodyPr lIns="0" tIns="0" rIns="0" bIns="0"/>
          <a:lstStyle>
            <a:lvl1pPr marL="0" indent="0" algn="l">
              <a:buNone/>
              <a:defRPr sz="1800" b="1" i="0">
                <a:solidFill>
                  <a:schemeClr val="bg1"/>
                </a:solidFill>
                <a:latin typeface="Museo Slab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Photo Caption Here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
        <p:nvSpPr>
          <p:cNvPr id="9" name="Picture Placeholder 2">
            <a:extLst>
              <a:ext uri="{FF2B5EF4-FFF2-40B4-BE49-F238E27FC236}">
                <a16:creationId xmlns:a16="http://schemas.microsoft.com/office/drawing/2014/main" id="{895E6CB4-D81F-844A-BCF0-74A01999686A}"/>
              </a:ext>
            </a:extLst>
          </p:cNvPr>
          <p:cNvSpPr>
            <a:spLocks noGrp="1" noChangeAspect="1"/>
          </p:cNvSpPr>
          <p:nvPr>
            <p:ph type="pic" idx="13"/>
          </p:nvPr>
        </p:nvSpPr>
        <p:spPr>
          <a:xfrm>
            <a:off x="1087120" y="1320800"/>
            <a:ext cx="10038080" cy="401093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380662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hotos With Cap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0" y="0"/>
            <a:ext cx="12201896" cy="6858000"/>
          </a:xfrm>
          <a:prstGeom prst="rect">
            <a:avLst/>
          </a:prstGeom>
        </p:spPr>
      </p:pic>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5493336"/>
            <a:ext cx="4926496" cy="372972"/>
          </a:xfrm>
          <a:prstGeom prst="rect">
            <a:avLst/>
          </a:prstGeom>
        </p:spPr>
        <p:txBody>
          <a:bodyPr lIns="0" tIns="0" rIns="0" bIns="0"/>
          <a:lstStyle>
            <a:lvl1pPr marL="0" indent="0" algn="l">
              <a:buNone/>
              <a:defRPr sz="1800" b="1" i="0">
                <a:solidFill>
                  <a:schemeClr val="bg1"/>
                </a:solidFill>
                <a:latin typeface="Museo Slab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Short Caption Here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
        <p:nvSpPr>
          <p:cNvPr id="9" name="Picture Placeholder 2">
            <a:extLst>
              <a:ext uri="{FF2B5EF4-FFF2-40B4-BE49-F238E27FC236}">
                <a16:creationId xmlns:a16="http://schemas.microsoft.com/office/drawing/2014/main" id="{895E6CB4-D81F-844A-BCF0-74A01999686A}"/>
              </a:ext>
            </a:extLst>
          </p:cNvPr>
          <p:cNvSpPr>
            <a:spLocks noGrp="1" noChangeAspect="1"/>
          </p:cNvSpPr>
          <p:nvPr>
            <p:ph type="pic" idx="13"/>
          </p:nvPr>
        </p:nvSpPr>
        <p:spPr>
          <a:xfrm>
            <a:off x="1087120" y="1315720"/>
            <a:ext cx="4926496" cy="401093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Picture Placeholder 2">
            <a:extLst>
              <a:ext uri="{FF2B5EF4-FFF2-40B4-BE49-F238E27FC236}">
                <a16:creationId xmlns:a16="http://schemas.microsoft.com/office/drawing/2014/main" id="{1C417649-2551-0F49-BB28-B6B91E621810}"/>
              </a:ext>
            </a:extLst>
          </p:cNvPr>
          <p:cNvSpPr>
            <a:spLocks noGrp="1" noChangeAspect="1"/>
          </p:cNvSpPr>
          <p:nvPr>
            <p:ph type="pic" idx="14"/>
          </p:nvPr>
        </p:nvSpPr>
        <p:spPr>
          <a:xfrm>
            <a:off x="6195833" y="1315720"/>
            <a:ext cx="4926496" cy="4010935"/>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7" name="Text Placeholder 2">
            <a:extLst>
              <a:ext uri="{FF2B5EF4-FFF2-40B4-BE49-F238E27FC236}">
                <a16:creationId xmlns:a16="http://schemas.microsoft.com/office/drawing/2014/main" id="{3F3B1665-3B35-5443-BC76-04114799C49E}"/>
              </a:ext>
            </a:extLst>
          </p:cNvPr>
          <p:cNvSpPr>
            <a:spLocks noGrp="1"/>
          </p:cNvSpPr>
          <p:nvPr>
            <p:ph type="body" idx="15" hasCustomPrompt="1"/>
          </p:nvPr>
        </p:nvSpPr>
        <p:spPr>
          <a:xfrm>
            <a:off x="6195832" y="5493336"/>
            <a:ext cx="4949687" cy="350113"/>
          </a:xfrm>
          <a:prstGeom prst="rect">
            <a:avLst/>
          </a:prstGeom>
        </p:spPr>
        <p:txBody>
          <a:bodyPr lIns="0" tIns="0" rIns="0" bIns="0"/>
          <a:lstStyle>
            <a:lvl1pPr marL="0" indent="0" algn="l">
              <a:buNone/>
              <a:defRPr sz="1800" b="1" i="0">
                <a:solidFill>
                  <a:schemeClr val="bg1"/>
                </a:solidFill>
                <a:latin typeface="Museo Slab 700" panose="02000000000000000000" pitchFamily="2" charset="77"/>
              </a:defRPr>
            </a:lvl1pPr>
            <a:lvl2pPr marL="11113" indent="0" algn="ctr">
              <a:buFont typeface="Arial" panose="020B0604020202020204" pitchFamily="34" charset="0"/>
              <a:buNone/>
              <a:tabLst/>
              <a:defRPr sz="1600" b="0" i="0">
                <a:solidFill>
                  <a:schemeClr val="tx1"/>
                </a:solidFill>
                <a:latin typeface="Museo Slab 300" panose="02000000000000000000" pitchFamily="2" charset="77"/>
              </a:defRPr>
            </a:lvl2pPr>
            <a:lvl3pPr marL="236537" indent="0" algn="ctr">
              <a:buFontTx/>
              <a:buNone/>
              <a:tabLst/>
              <a:defRPr sz="20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Short Caption Here</a:t>
            </a:r>
          </a:p>
        </p:txBody>
      </p:sp>
    </p:spTree>
    <p:extLst>
      <p:ext uri="{BB962C8B-B14F-4D97-AF65-F5344CB8AC3E}">
        <p14:creationId xmlns:p14="http://schemas.microsoft.com/office/powerpoint/2010/main" val="245061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BU Left Bulleted Text">
  <p:cSld name="SBU Left Bulleted Tex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838200" y="957791"/>
            <a:ext cx="2949523" cy="2457763"/>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dk1"/>
              </a:buClr>
              <a:buSzPts val="3000"/>
              <a:buFont typeface="Verdana"/>
              <a:buNone/>
              <a:defRPr sz="30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6"/>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Georgia"/>
                <a:ea typeface="Georgia"/>
                <a:cs typeface="Georgia"/>
                <a:sym typeface="Georgia"/>
              </a:defRPr>
            </a:lvl9pPr>
          </a:lstStyle>
          <a:p>
            <a:fld id="{00000000-1234-1234-1234-123412341234}" type="slidenum">
              <a:rPr lang="en-US" smtClean="0"/>
              <a:pPr/>
              <a:t>‹#›</a:t>
            </a:fld>
            <a:endParaRPr lang="en-US"/>
          </a:p>
        </p:txBody>
      </p:sp>
      <p:sp>
        <p:nvSpPr>
          <p:cNvPr id="25" name="Google Shape;25;p6"/>
          <p:cNvSpPr txBox="1">
            <a:spLocks noGrp="1"/>
          </p:cNvSpPr>
          <p:nvPr>
            <p:ph type="body" idx="1"/>
          </p:nvPr>
        </p:nvSpPr>
        <p:spPr>
          <a:xfrm>
            <a:off x="3944471" y="957786"/>
            <a:ext cx="7409331" cy="4817236"/>
          </a:xfrm>
          <a:prstGeom prst="rect">
            <a:avLst/>
          </a:prstGeom>
          <a:noFill/>
          <a:ln>
            <a:noFill/>
          </a:ln>
        </p:spPr>
        <p:txBody>
          <a:bodyPr spcFirstLastPara="1" wrap="square" lIns="91425" tIns="45700" rIns="91425" bIns="45700" anchor="t" anchorCtr="0">
            <a:normAutofit/>
          </a:bodyPr>
          <a:lstStyle>
            <a:lvl1pPr marL="457200" marR="0" lvl="0" indent="-304800" algn="l" rtl="0">
              <a:lnSpc>
                <a:spcPct val="150000"/>
              </a:lnSpc>
              <a:spcBef>
                <a:spcPts val="0"/>
              </a:spcBef>
              <a:spcAft>
                <a:spcPts val="0"/>
              </a:spcAft>
              <a:buClr>
                <a:srgbClr val="828383"/>
              </a:buClr>
              <a:buSzPts val="1200"/>
              <a:buFont typeface="Arial"/>
              <a:buChar char="•"/>
              <a:defRPr sz="1200" b="0" i="0" u="none" strike="noStrike" cap="none">
                <a:solidFill>
                  <a:srgbClr val="828383"/>
                </a:solidFill>
                <a:latin typeface="Georgia"/>
                <a:ea typeface="Georgia"/>
                <a:cs typeface="Georgia"/>
                <a:sym typeface="Georgia"/>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547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4948" y="0"/>
            <a:ext cx="12201896" cy="6858000"/>
          </a:xfrm>
          <a:prstGeom prst="rect">
            <a:avLst/>
          </a:prstGeom>
        </p:spPr>
      </p:pic>
      <p:sp>
        <p:nvSpPr>
          <p:cNvPr id="2" name="Title 1">
            <a:extLst>
              <a:ext uri="{FF2B5EF4-FFF2-40B4-BE49-F238E27FC236}">
                <a16:creationId xmlns:a16="http://schemas.microsoft.com/office/drawing/2014/main" id="{20C54579-7F16-DC40-991D-71D97A52E1EB}"/>
              </a:ext>
            </a:extLst>
          </p:cNvPr>
          <p:cNvSpPr>
            <a:spLocks noGrp="1"/>
          </p:cNvSpPr>
          <p:nvPr>
            <p:ph type="ctrTitle" hasCustomPrompt="1"/>
          </p:nvPr>
        </p:nvSpPr>
        <p:spPr>
          <a:xfrm>
            <a:off x="1029222" y="1473013"/>
            <a:ext cx="6962384" cy="2964689"/>
          </a:xfrm>
          <a:prstGeom prst="rect">
            <a:avLst/>
          </a:prstGeom>
        </p:spPr>
        <p:txBody>
          <a:bodyPr lIns="0" tIns="0" rIns="0" bIns="0" anchor="t"/>
          <a:lstStyle>
            <a:lvl1pPr algn="l">
              <a:lnSpc>
                <a:spcPts val="5500"/>
              </a:lnSpc>
              <a:defRPr sz="7000" b="1" i="0">
                <a:solidFill>
                  <a:schemeClr val="bg1"/>
                </a:solidFill>
                <a:latin typeface="Effra Heavy" panose="020B0603020203020204" pitchFamily="34" charset="0"/>
              </a:defRPr>
            </a:lvl1pPr>
          </a:lstStyle>
          <a:p>
            <a:r>
              <a:rPr lang="en-US" dirty="0"/>
              <a:t>PLACE</a:t>
            </a:r>
            <a:br>
              <a:rPr lang="en-US" dirty="0"/>
            </a:br>
            <a:r>
              <a:rPr lang="en-US" dirty="0"/>
              <a:t>YOUR PRESENTATION NAME HERE</a:t>
            </a:r>
          </a:p>
        </p:txBody>
      </p:sp>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4655811"/>
            <a:ext cx="9144000" cy="982555"/>
          </a:xfrm>
          <a:prstGeom prst="rect">
            <a:avLst/>
          </a:prstGeom>
        </p:spPr>
        <p:txBody>
          <a:bodyPr lIns="0" tIns="0" rIns="0" bIns="0"/>
          <a:lstStyle>
            <a:lvl1pPr marL="0" indent="0" algn="l">
              <a:lnSpc>
                <a:spcPts val="3000"/>
              </a:lnSpc>
              <a:buNone/>
              <a:defRPr sz="2000" b="1" i="0">
                <a:solidFill>
                  <a:schemeClr val="bg1"/>
                </a:solidFill>
                <a:latin typeface="Museo Slab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 • DATE</a:t>
            </a:r>
            <a:br>
              <a:rPr lang="en-US" dirty="0"/>
            </a:br>
            <a:r>
              <a:rPr lang="en-US" dirty="0"/>
              <a:t>Presenter Name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Tree>
    <p:extLst>
      <p:ext uri="{BB962C8B-B14F-4D97-AF65-F5344CB8AC3E}">
        <p14:creationId xmlns:p14="http://schemas.microsoft.com/office/powerpoint/2010/main" val="250236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Line Hed &amp;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190127"/>
            <a:ext cx="10058400" cy="2618859"/>
          </a:xfrm>
          <a:prstGeom prst="rect">
            <a:avLst/>
          </a:prstGeom>
        </p:spPr>
        <p:txBody>
          <a:bodyPr lIns="0" tIns="0" rIns="0" bIns="0"/>
          <a:lstStyle>
            <a:lvl1pPr marL="0" indent="0">
              <a:lnSpc>
                <a:spcPct val="100000"/>
              </a:lnSpc>
              <a:buNone/>
              <a:defRPr sz="2000" b="0" i="0">
                <a:solidFill>
                  <a:schemeClr val="tx1"/>
                </a:solidFill>
                <a:latin typeface="Museo Slab 300"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4" name="Slide Number Placeholder 3">
            <a:extLst>
              <a:ext uri="{FF2B5EF4-FFF2-40B4-BE49-F238E27FC236}">
                <a16:creationId xmlns:a16="http://schemas.microsoft.com/office/drawing/2014/main" id="{7BEAAA66-D45D-F344-B196-AC141CC3F799}"/>
              </a:ext>
            </a:extLst>
          </p:cNvPr>
          <p:cNvSpPr>
            <a:spLocks noGrp="1"/>
          </p:cNvSpPr>
          <p:nvPr>
            <p:ph type="sldNum" sz="quarter" idx="10"/>
          </p:nvPr>
        </p:nvSpPr>
        <p:spPr/>
        <p:txBody>
          <a:bodyPr/>
          <a:lstStyle/>
          <a:p>
            <a:fld id="{88AEDF26-E5C1-7243-A0E0-6304CF8365AC}" type="slidenum">
              <a:rPr lang="en-US" smtClean="0"/>
              <a:pPr/>
              <a:t>‹#›</a:t>
            </a:fld>
            <a:endParaRPr lang="en-US" dirty="0"/>
          </a:p>
        </p:txBody>
      </p:sp>
    </p:spTree>
    <p:extLst>
      <p:ext uri="{BB962C8B-B14F-4D97-AF65-F5344CB8AC3E}">
        <p14:creationId xmlns:p14="http://schemas.microsoft.com/office/powerpoint/2010/main" val="123082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Hed &amp; 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Text Placeholder 2">
            <a:extLst>
              <a:ext uri="{FF2B5EF4-FFF2-40B4-BE49-F238E27FC236}">
                <a16:creationId xmlns:a16="http://schemas.microsoft.com/office/drawing/2014/main" id="{3922C38A-E007-7044-A3C4-89DAFBD2AF45}"/>
              </a:ext>
            </a:extLst>
          </p:cNvPr>
          <p:cNvSpPr>
            <a:spLocks noGrp="1"/>
          </p:cNvSpPr>
          <p:nvPr>
            <p:ph type="body" idx="1" hasCustomPrompt="1"/>
          </p:nvPr>
        </p:nvSpPr>
        <p:spPr>
          <a:xfrm>
            <a:off x="1066800" y="2220607"/>
            <a:ext cx="10058400"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9" name="Title 1">
            <a:extLst>
              <a:ext uri="{FF2B5EF4-FFF2-40B4-BE49-F238E27FC236}">
                <a16:creationId xmlns:a16="http://schemas.microsoft.com/office/drawing/2014/main" id="{F37660A8-5A24-9242-8993-914FC07FC32A}"/>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1-Line Headline Here</a:t>
            </a:r>
          </a:p>
        </p:txBody>
      </p:sp>
    </p:spTree>
    <p:extLst>
      <p:ext uri="{BB962C8B-B14F-4D97-AF65-F5344CB8AC3E}">
        <p14:creationId xmlns:p14="http://schemas.microsoft.com/office/powerpoint/2010/main" val="828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Line Hed &amp; Paragrap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626581"/>
            <a:ext cx="10058400" cy="2618859"/>
          </a:xfrm>
          <a:prstGeom prst="rect">
            <a:avLst/>
          </a:prstGeom>
        </p:spPr>
        <p:txBody>
          <a:bodyPr lIns="0" tIns="0" rIns="0" bIns="0"/>
          <a:lstStyle>
            <a:lvl1pPr marL="0" indent="0">
              <a:lnSpc>
                <a:spcPct val="100000"/>
              </a:lnSpc>
              <a:buNone/>
              <a:defRPr sz="2000" b="0" i="0">
                <a:solidFill>
                  <a:schemeClr val="tx1"/>
                </a:solidFill>
                <a:latin typeface="Museo Slab 300"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Title 1">
            <a:extLst>
              <a:ext uri="{FF2B5EF4-FFF2-40B4-BE49-F238E27FC236}">
                <a16:creationId xmlns:a16="http://schemas.microsoft.com/office/drawing/2014/main" id="{54226C5F-8B57-A24B-B185-22B41FDD49A7}"/>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2-Line Headline Here</a:t>
            </a:r>
            <a:br>
              <a:rPr lang="en-US" dirty="0"/>
            </a:br>
            <a:r>
              <a:rPr lang="en-US" dirty="0"/>
              <a:t>2-Line Headline Here</a:t>
            </a:r>
          </a:p>
        </p:txBody>
      </p:sp>
    </p:spTree>
    <p:extLst>
      <p:ext uri="{BB962C8B-B14F-4D97-AF65-F5344CB8AC3E}">
        <p14:creationId xmlns:p14="http://schemas.microsoft.com/office/powerpoint/2010/main" val="269250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ne Hed &amp;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657061"/>
            <a:ext cx="10058400"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7" name="Title 1">
            <a:extLst>
              <a:ext uri="{FF2B5EF4-FFF2-40B4-BE49-F238E27FC236}">
                <a16:creationId xmlns:a16="http://schemas.microsoft.com/office/drawing/2014/main" id="{8043F018-346F-8048-9611-88C8A9C8012A}"/>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2-Line Headline Here</a:t>
            </a:r>
            <a:br>
              <a:rPr lang="en-US" dirty="0"/>
            </a:br>
            <a:r>
              <a:rPr lang="en-US" dirty="0"/>
              <a:t>2-Line Headline Here</a:t>
            </a:r>
          </a:p>
        </p:txBody>
      </p:sp>
    </p:spTree>
    <p:extLst>
      <p:ext uri="{BB962C8B-B14F-4D97-AF65-F5344CB8AC3E}">
        <p14:creationId xmlns:p14="http://schemas.microsoft.com/office/powerpoint/2010/main" val="151066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Hed, Bullets, Phot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673410"/>
            <a:ext cx="4533900" cy="2776206"/>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Picture Placeholder 2">
            <a:extLst>
              <a:ext uri="{FF2B5EF4-FFF2-40B4-BE49-F238E27FC236}">
                <a16:creationId xmlns:a16="http://schemas.microsoft.com/office/drawing/2014/main" id="{F4250903-B030-CF43-AE7E-EE2BBCEB42E0}"/>
              </a:ext>
            </a:extLst>
          </p:cNvPr>
          <p:cNvSpPr>
            <a:spLocks noGrp="1" noChangeAspect="1"/>
          </p:cNvSpPr>
          <p:nvPr>
            <p:ph type="pic" idx="13"/>
          </p:nvPr>
        </p:nvSpPr>
        <p:spPr>
          <a:xfrm>
            <a:off x="5854149" y="2673410"/>
            <a:ext cx="5271052" cy="2990789"/>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Title 1">
            <a:extLst>
              <a:ext uri="{FF2B5EF4-FFF2-40B4-BE49-F238E27FC236}">
                <a16:creationId xmlns:a16="http://schemas.microsoft.com/office/drawing/2014/main" id="{90B192BA-045B-C84C-A282-DFA15F466CA7}"/>
              </a:ext>
            </a:extLst>
          </p:cNvPr>
          <p:cNvSpPr>
            <a:spLocks noGrp="1"/>
          </p:cNvSpPr>
          <p:nvPr>
            <p:ph type="title" hasCustomPrompt="1"/>
          </p:nvPr>
        </p:nvSpPr>
        <p:spPr>
          <a:xfrm>
            <a:off x="1066800" y="1371600"/>
            <a:ext cx="10058400" cy="1057517"/>
          </a:xfrm>
          <a:prstGeom prst="rect">
            <a:avLst/>
          </a:prstGeom>
        </p:spPr>
        <p:txBody>
          <a:bodyPr lIns="0" tIns="0" rIns="0" bIns="0" anchor="t" anchorCtr="0"/>
          <a:lstStyle>
            <a:lvl1pPr>
              <a:lnSpc>
                <a:spcPct val="70000"/>
              </a:lnSpc>
              <a:defRPr sz="4000" b="1" i="0">
                <a:solidFill>
                  <a:srgbClr val="C00000"/>
                </a:solidFill>
                <a:latin typeface="Effra" panose="020B0603020203020204" pitchFamily="34" charset="0"/>
              </a:defRPr>
            </a:lvl1pPr>
          </a:lstStyle>
          <a:p>
            <a:r>
              <a:rPr lang="en-US" dirty="0"/>
              <a:t>2-Line Headline Here</a:t>
            </a:r>
            <a:br>
              <a:rPr lang="en-US" dirty="0"/>
            </a:br>
            <a:r>
              <a:rPr lang="en-US" dirty="0"/>
              <a:t>2-Line Headline Here</a:t>
            </a:r>
          </a:p>
        </p:txBody>
      </p:sp>
    </p:spTree>
    <p:extLst>
      <p:ext uri="{BB962C8B-B14F-4D97-AF65-F5344CB8AC3E}">
        <p14:creationId xmlns:p14="http://schemas.microsoft.com/office/powerpoint/2010/main" val="268337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d, Bullets, Phot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200971"/>
            <a:ext cx="4161183"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Picture Placeholder 2">
            <a:extLst>
              <a:ext uri="{FF2B5EF4-FFF2-40B4-BE49-F238E27FC236}">
                <a16:creationId xmlns:a16="http://schemas.microsoft.com/office/drawing/2014/main" id="{02ACA7CA-9F25-CF44-B760-F691AC4EA8BD}"/>
              </a:ext>
            </a:extLst>
          </p:cNvPr>
          <p:cNvSpPr>
            <a:spLocks noGrp="1" noChangeAspect="1"/>
          </p:cNvSpPr>
          <p:nvPr>
            <p:ph type="pic" idx="13"/>
          </p:nvPr>
        </p:nvSpPr>
        <p:spPr>
          <a:xfrm>
            <a:off x="5854148" y="1320800"/>
            <a:ext cx="5271052"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Title 1">
            <a:extLst>
              <a:ext uri="{FF2B5EF4-FFF2-40B4-BE49-F238E27FC236}">
                <a16:creationId xmlns:a16="http://schemas.microsoft.com/office/drawing/2014/main" id="{90EBC2C5-6FE6-D04D-B1F3-21C30C798A28}"/>
              </a:ext>
            </a:extLst>
          </p:cNvPr>
          <p:cNvSpPr>
            <a:spLocks noGrp="1"/>
          </p:cNvSpPr>
          <p:nvPr>
            <p:ph type="title" hasCustomPrompt="1"/>
          </p:nvPr>
        </p:nvSpPr>
        <p:spPr>
          <a:xfrm>
            <a:off x="1066800" y="1371601"/>
            <a:ext cx="4161183" cy="829370"/>
          </a:xfrm>
          <a:prstGeom prst="rect">
            <a:avLst/>
          </a:prstGeom>
        </p:spPr>
        <p:txBody>
          <a:bodyPr lIns="0" tIns="0" rIns="0" bIns="0" anchor="t" anchorCtr="0"/>
          <a:lstStyle>
            <a:lvl1pPr>
              <a:lnSpc>
                <a:spcPct val="70000"/>
              </a:lnSpc>
              <a:defRPr sz="4000" b="1" i="0">
                <a:latin typeface="Effra" panose="020B0603020203020204" pitchFamily="34" charset="0"/>
              </a:defRPr>
            </a:lvl1pPr>
          </a:lstStyle>
          <a:p>
            <a:r>
              <a:rPr lang="en-US" dirty="0"/>
              <a:t>Headline Here</a:t>
            </a:r>
          </a:p>
        </p:txBody>
      </p:sp>
    </p:spTree>
    <p:extLst>
      <p:ext uri="{BB962C8B-B14F-4D97-AF65-F5344CB8AC3E}">
        <p14:creationId xmlns:p14="http://schemas.microsoft.com/office/powerpoint/2010/main" val="14904145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d, Bullets, 2 Photo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2241611"/>
            <a:ext cx="4161183" cy="2618859"/>
          </a:xfrm>
          <a:prstGeom prst="rect">
            <a:avLst/>
          </a:prstGeom>
        </p:spPr>
        <p:txBody>
          <a:bodyPr lIns="0" tIns="0" rIns="0" bIns="0"/>
          <a:lstStyle>
            <a:lvl1pPr marL="0" indent="0">
              <a:buNone/>
              <a:defRPr sz="2000" b="0" i="0">
                <a:solidFill>
                  <a:schemeClr val="tx1"/>
                </a:solidFill>
                <a:latin typeface="Museo Slab 300" panose="02000000000000000000" pitchFamily="2" charset="77"/>
              </a:defRPr>
            </a:lvl1pPr>
            <a:lvl2pPr marL="236538" indent="-225425">
              <a:buFont typeface="Arial" panose="020B0604020202020204" pitchFamily="34" charset="0"/>
              <a:buChar char="•"/>
              <a:tabLst/>
              <a:defRPr sz="2000" b="0" i="0">
                <a:solidFill>
                  <a:schemeClr val="tx1"/>
                </a:solidFill>
                <a:latin typeface="Museo Slab 300" panose="02000000000000000000" pitchFamily="2" charset="77"/>
              </a:defRPr>
            </a:lvl2pPr>
            <a:lvl3pPr marL="520700" indent="-284163">
              <a:buFont typeface="Courier New" panose="02070309020205020404" pitchFamily="49" charset="0"/>
              <a:buChar char="o"/>
              <a:tabLst/>
              <a:defRPr sz="1800" b="0" i="0">
                <a:solidFill>
                  <a:schemeClr val="tx1"/>
                </a:solidFill>
                <a:latin typeface="Museo Slab 300" panose="02000000000000000000" pitchFamily="2" charset="77"/>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 text here</a:t>
            </a:r>
          </a:p>
          <a:p>
            <a:pPr lvl="1"/>
            <a:r>
              <a:rPr lang="en-US" dirty="0"/>
              <a:t>Bulleted text here (second level)</a:t>
            </a:r>
          </a:p>
          <a:p>
            <a:pPr lvl="2"/>
            <a:r>
              <a:rPr lang="en-US" dirty="0"/>
              <a:t>Sub Bullet Here (third level)</a:t>
            </a:r>
          </a:p>
        </p:txBody>
      </p:sp>
      <p:sp>
        <p:nvSpPr>
          <p:cNvPr id="6" name="Slide Number Placeholder 5">
            <a:extLst>
              <a:ext uri="{FF2B5EF4-FFF2-40B4-BE49-F238E27FC236}">
                <a16:creationId xmlns:a16="http://schemas.microsoft.com/office/drawing/2014/main" id="{EF8DD34D-77A2-024A-89C5-C9C9FF7EFA8B}"/>
              </a:ext>
            </a:extLst>
          </p:cNvPr>
          <p:cNvSpPr>
            <a:spLocks noGrp="1"/>
          </p:cNvSpPr>
          <p:nvPr>
            <p:ph type="sldNum" sz="quarter" idx="12"/>
          </p:nvPr>
        </p:nvSpPr>
        <p:spPr/>
        <p:txBody>
          <a:bodyPr/>
          <a:lstStyle/>
          <a:p>
            <a:fld id="{88AEDF26-E5C1-7243-A0E0-6304CF8365AC}" type="slidenum">
              <a:rPr lang="en-US" smtClean="0"/>
              <a:t>‹#›</a:t>
            </a:fld>
            <a:endParaRPr lang="en-US" dirty="0"/>
          </a:p>
        </p:txBody>
      </p:sp>
      <p:sp>
        <p:nvSpPr>
          <p:cNvPr id="5" name="Picture Placeholder 2">
            <a:extLst>
              <a:ext uri="{FF2B5EF4-FFF2-40B4-BE49-F238E27FC236}">
                <a16:creationId xmlns:a16="http://schemas.microsoft.com/office/drawing/2014/main" id="{02ACA7CA-9F25-CF44-B760-F691AC4EA8BD}"/>
              </a:ext>
            </a:extLst>
          </p:cNvPr>
          <p:cNvSpPr>
            <a:spLocks noGrp="1" noChangeAspect="1"/>
          </p:cNvSpPr>
          <p:nvPr>
            <p:ph type="pic" idx="13"/>
          </p:nvPr>
        </p:nvSpPr>
        <p:spPr>
          <a:xfrm>
            <a:off x="8537712" y="1320800"/>
            <a:ext cx="2587487"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7" name="Picture Placeholder 2">
            <a:extLst>
              <a:ext uri="{FF2B5EF4-FFF2-40B4-BE49-F238E27FC236}">
                <a16:creationId xmlns:a16="http://schemas.microsoft.com/office/drawing/2014/main" id="{40B6BCCE-F513-9C40-8FD6-36D2B624AFC0}"/>
              </a:ext>
            </a:extLst>
          </p:cNvPr>
          <p:cNvSpPr>
            <a:spLocks noGrp="1" noChangeAspect="1"/>
          </p:cNvSpPr>
          <p:nvPr>
            <p:ph type="pic" idx="14"/>
          </p:nvPr>
        </p:nvSpPr>
        <p:spPr>
          <a:xfrm>
            <a:off x="5854148" y="1320800"/>
            <a:ext cx="2589575" cy="43434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9" name="Title 1">
            <a:extLst>
              <a:ext uri="{FF2B5EF4-FFF2-40B4-BE49-F238E27FC236}">
                <a16:creationId xmlns:a16="http://schemas.microsoft.com/office/drawing/2014/main" id="{06482A70-B2D2-524C-9B65-16C829D5BCDF}"/>
              </a:ext>
            </a:extLst>
          </p:cNvPr>
          <p:cNvSpPr>
            <a:spLocks noGrp="1"/>
          </p:cNvSpPr>
          <p:nvPr>
            <p:ph type="title" hasCustomPrompt="1"/>
          </p:nvPr>
        </p:nvSpPr>
        <p:spPr>
          <a:xfrm>
            <a:off x="1066800" y="1371601"/>
            <a:ext cx="4161183" cy="829370"/>
          </a:xfrm>
          <a:prstGeom prst="rect">
            <a:avLst/>
          </a:prstGeom>
        </p:spPr>
        <p:txBody>
          <a:bodyPr lIns="0" tIns="0" rIns="0" bIns="0" anchor="t" anchorCtr="0"/>
          <a:lstStyle>
            <a:lvl1pPr>
              <a:lnSpc>
                <a:spcPct val="70000"/>
              </a:lnSpc>
              <a:defRPr sz="4000" b="1" i="0">
                <a:latin typeface="Effra" panose="020B0603020203020204" pitchFamily="34" charset="0"/>
              </a:defRPr>
            </a:lvl1pPr>
          </a:lstStyle>
          <a:p>
            <a:r>
              <a:rPr lang="en-US" dirty="0"/>
              <a:t>Headline Here</a:t>
            </a:r>
          </a:p>
        </p:txBody>
      </p:sp>
    </p:spTree>
    <p:extLst>
      <p:ext uri="{BB962C8B-B14F-4D97-AF65-F5344CB8AC3E}">
        <p14:creationId xmlns:p14="http://schemas.microsoft.com/office/powerpoint/2010/main" val="26333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5ED3A6E-17FB-0B44-86DE-DACABB0A1DC2}"/>
              </a:ext>
            </a:extLst>
          </p:cNvPr>
          <p:cNvSpPr>
            <a:spLocks noGrp="1"/>
          </p:cNvSpPr>
          <p:nvPr>
            <p:ph type="sldNum" sz="quarter" idx="4"/>
          </p:nvPr>
        </p:nvSpPr>
        <p:spPr>
          <a:xfrm>
            <a:off x="8457156" y="6286521"/>
            <a:ext cx="2743200" cy="365125"/>
          </a:xfrm>
          <a:prstGeom prst="rect">
            <a:avLst/>
          </a:prstGeom>
        </p:spPr>
        <p:txBody>
          <a:bodyPr vert="horz" lIns="91440" tIns="45720" rIns="91440" bIns="45720" rtlCol="0" anchor="ctr"/>
          <a:lstStyle>
            <a:lvl1pPr algn="r">
              <a:defRPr sz="1000" b="1" i="0">
                <a:solidFill>
                  <a:schemeClr val="tx1">
                    <a:tint val="75000"/>
                  </a:schemeClr>
                </a:solidFill>
                <a:latin typeface="Museo Slab 900" panose="02000000000000000000" pitchFamily="2" charset="77"/>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0C0FC680-BCA4-DA4A-9A1F-DC208AC0EC25}"/>
              </a:ext>
            </a:extLst>
          </p:cNvPr>
          <p:cNvPicPr>
            <a:picLocks noChangeAspect="1"/>
          </p:cNvPicPr>
          <p:nvPr userDrawn="1"/>
        </p:nvPicPr>
        <p:blipFill>
          <a:blip r:embed="rId17"/>
          <a:stretch>
            <a:fillRect/>
          </a:stretch>
        </p:blipFill>
        <p:spPr>
          <a:xfrm>
            <a:off x="11975699" y="0"/>
            <a:ext cx="216301" cy="6858000"/>
          </a:xfrm>
          <a:prstGeom prst="rect">
            <a:avLst/>
          </a:prstGeom>
        </p:spPr>
      </p:pic>
      <p:pic>
        <p:nvPicPr>
          <p:cNvPr id="16" name="Picture 15">
            <a:extLst>
              <a:ext uri="{FF2B5EF4-FFF2-40B4-BE49-F238E27FC236}">
                <a16:creationId xmlns:a16="http://schemas.microsoft.com/office/drawing/2014/main" id="{515E99B1-C4F1-1540-A13C-B1992CB83523}"/>
              </a:ext>
            </a:extLst>
          </p:cNvPr>
          <p:cNvPicPr>
            <a:picLocks noChangeAspect="1"/>
          </p:cNvPicPr>
          <p:nvPr userDrawn="1"/>
        </p:nvPicPr>
        <p:blipFill>
          <a:blip r:embed="rId18"/>
          <a:stretch>
            <a:fillRect/>
          </a:stretch>
        </p:blipFill>
        <p:spPr>
          <a:xfrm>
            <a:off x="0" y="0"/>
            <a:ext cx="216301" cy="6858000"/>
          </a:xfrm>
          <a:prstGeom prst="rect">
            <a:avLst/>
          </a:prstGeom>
        </p:spPr>
      </p:pic>
      <p:pic>
        <p:nvPicPr>
          <p:cNvPr id="19" name="Picture 18">
            <a:extLst>
              <a:ext uri="{FF2B5EF4-FFF2-40B4-BE49-F238E27FC236}">
                <a16:creationId xmlns:a16="http://schemas.microsoft.com/office/drawing/2014/main" id="{13C55571-0A5A-D246-AF01-A70D3543FB52}"/>
              </a:ext>
            </a:extLst>
          </p:cNvPr>
          <p:cNvPicPr>
            <a:picLocks noChangeAspect="1"/>
          </p:cNvPicPr>
          <p:nvPr userDrawn="1"/>
        </p:nvPicPr>
        <p:blipFill>
          <a:blip r:embed="rId19"/>
          <a:stretch>
            <a:fillRect/>
          </a:stretch>
        </p:blipFill>
        <p:spPr>
          <a:xfrm>
            <a:off x="1066800" y="381250"/>
            <a:ext cx="2609241" cy="440998"/>
          </a:xfrm>
          <a:prstGeom prst="rect">
            <a:avLst/>
          </a:prstGeom>
        </p:spPr>
      </p:pic>
      <p:pic>
        <p:nvPicPr>
          <p:cNvPr id="23" name="Picture 22">
            <a:extLst>
              <a:ext uri="{FF2B5EF4-FFF2-40B4-BE49-F238E27FC236}">
                <a16:creationId xmlns:a16="http://schemas.microsoft.com/office/drawing/2014/main" id="{BBF26E46-FAD2-8547-891D-91EB61F1B1F8}"/>
              </a:ext>
            </a:extLst>
          </p:cNvPr>
          <p:cNvPicPr>
            <a:picLocks noChangeAspect="1"/>
          </p:cNvPicPr>
          <p:nvPr userDrawn="1"/>
        </p:nvPicPr>
        <p:blipFill>
          <a:blip r:embed="rId20"/>
          <a:stretch>
            <a:fillRect/>
          </a:stretch>
        </p:blipFill>
        <p:spPr>
          <a:xfrm>
            <a:off x="1066800" y="6162805"/>
            <a:ext cx="1021875" cy="376107"/>
          </a:xfrm>
          <a:prstGeom prst="rect">
            <a:avLst/>
          </a:prstGeom>
        </p:spPr>
      </p:pic>
      <p:cxnSp>
        <p:nvCxnSpPr>
          <p:cNvPr id="25" name="Straight Connector 24">
            <a:extLst>
              <a:ext uri="{FF2B5EF4-FFF2-40B4-BE49-F238E27FC236}">
                <a16:creationId xmlns:a16="http://schemas.microsoft.com/office/drawing/2014/main" id="{7CA43318-4440-544C-AE8C-40AD793C5E00}"/>
              </a:ext>
            </a:extLst>
          </p:cNvPr>
          <p:cNvCxnSpPr/>
          <p:nvPr userDrawn="1"/>
        </p:nvCxnSpPr>
        <p:spPr>
          <a:xfrm>
            <a:off x="1066800" y="5999967"/>
            <a:ext cx="10058400"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737103"/>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66" r:id="rId3"/>
    <p:sldLayoutId id="2147483667" r:id="rId4"/>
    <p:sldLayoutId id="2147483651" r:id="rId5"/>
    <p:sldLayoutId id="2147483660" r:id="rId6"/>
    <p:sldLayoutId id="2147483662" r:id="rId7"/>
    <p:sldLayoutId id="2147483661" r:id="rId8"/>
    <p:sldLayoutId id="2147483663" r:id="rId9"/>
    <p:sldLayoutId id="2147483664" r:id="rId10"/>
    <p:sldLayoutId id="2147483665" r:id="rId11"/>
    <p:sldLayoutId id="2147483655" r:id="rId12"/>
    <p:sldLayoutId id="2147483668" r:id="rId13"/>
    <p:sldLayoutId id="2147483669" r:id="rId14"/>
    <p:sldLayoutId id="214748367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2" userDrawn="1">
          <p15:clr>
            <a:srgbClr val="F26B43"/>
          </p15:clr>
        </p15:guide>
        <p15:guide id="2" pos="7008" userDrawn="1">
          <p15:clr>
            <a:srgbClr val="F26B43"/>
          </p15:clr>
        </p15:guide>
        <p15:guide id="3"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5E0AC-537E-CD47-B982-BFD1DF2992D9}"/>
              </a:ext>
            </a:extLst>
          </p:cNvPr>
          <p:cNvSpPr>
            <a:spLocks noGrp="1"/>
          </p:cNvSpPr>
          <p:nvPr>
            <p:ph type="title"/>
          </p:nvPr>
        </p:nvSpPr>
        <p:spPr>
          <a:xfrm>
            <a:off x="958312" y="5168532"/>
            <a:ext cx="10058400" cy="896136"/>
          </a:xfrm>
        </p:spPr>
        <p:txBody>
          <a:bodyPr/>
          <a:lstStyle/>
          <a:p>
            <a:r>
              <a:rPr lang="en-US" dirty="0"/>
              <a:t>COST CONTAINMENT PROPOSAL – April 8, 2021</a:t>
            </a:r>
          </a:p>
        </p:txBody>
      </p:sp>
      <p:sp>
        <p:nvSpPr>
          <p:cNvPr id="2" name="Slide Number Placeholder 1">
            <a:extLst>
              <a:ext uri="{FF2B5EF4-FFF2-40B4-BE49-F238E27FC236}">
                <a16:creationId xmlns:a16="http://schemas.microsoft.com/office/drawing/2014/main" id="{87B5CAE8-0D90-4993-A4E4-64CF61B1A2D6}"/>
              </a:ext>
            </a:extLst>
          </p:cNvPr>
          <p:cNvSpPr>
            <a:spLocks noGrp="1"/>
          </p:cNvSpPr>
          <p:nvPr>
            <p:ph type="sldNum" sz="quarter" idx="12"/>
          </p:nvPr>
        </p:nvSpPr>
        <p:spPr/>
        <p:txBody>
          <a:bodyPr/>
          <a:lstStyle/>
          <a:p>
            <a:fld id="{88AEDF26-E5C1-7243-A0E0-6304CF8365AC}" type="slidenum">
              <a:rPr lang="en-US" smtClean="0"/>
              <a:pPr/>
              <a:t>1</a:t>
            </a:fld>
            <a:endParaRPr lang="en-US" dirty="0"/>
          </a:p>
        </p:txBody>
      </p:sp>
    </p:spTree>
    <p:extLst>
      <p:ext uri="{BB962C8B-B14F-4D97-AF65-F5344CB8AC3E}">
        <p14:creationId xmlns:p14="http://schemas.microsoft.com/office/powerpoint/2010/main" val="306182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3E121C-AF37-C345-9D32-3EB2D681F397}"/>
              </a:ext>
            </a:extLst>
          </p:cNvPr>
          <p:cNvSpPr>
            <a:spLocks noGrp="1"/>
          </p:cNvSpPr>
          <p:nvPr>
            <p:ph type="title"/>
          </p:nvPr>
        </p:nvSpPr>
        <p:spPr>
          <a:xfrm>
            <a:off x="3725057" y="709954"/>
            <a:ext cx="7400143" cy="501301"/>
          </a:xfrm>
        </p:spPr>
        <p:txBody>
          <a:bodyPr/>
          <a:lstStyle/>
          <a:p>
            <a:pPr algn="r"/>
            <a:r>
              <a:rPr lang="en-US" sz="3000" dirty="0"/>
              <a:t>Sub Groups for Potential Savings</a:t>
            </a:r>
            <a:br>
              <a:rPr lang="en-US" sz="3000" dirty="0"/>
            </a:br>
            <a:endParaRPr lang="en-US" sz="3000" dirty="0"/>
          </a:p>
        </p:txBody>
      </p:sp>
      <p:graphicFrame>
        <p:nvGraphicFramePr>
          <p:cNvPr id="2" name="Table 1">
            <a:extLst>
              <a:ext uri="{FF2B5EF4-FFF2-40B4-BE49-F238E27FC236}">
                <a16:creationId xmlns:a16="http://schemas.microsoft.com/office/drawing/2014/main" id="{DDC81AB1-8D24-4C53-9F49-B4B43BA3517D}"/>
              </a:ext>
            </a:extLst>
          </p:cNvPr>
          <p:cNvGraphicFramePr>
            <a:graphicFrameLocks noGrp="1"/>
          </p:cNvGraphicFramePr>
          <p:nvPr>
            <p:extLst>
              <p:ext uri="{D42A27DB-BD31-4B8C-83A1-F6EECF244321}">
                <p14:modId xmlns:p14="http://schemas.microsoft.com/office/powerpoint/2010/main" val="2835377791"/>
              </p:ext>
            </p:extLst>
          </p:nvPr>
        </p:nvGraphicFramePr>
        <p:xfrm>
          <a:off x="373846" y="1507436"/>
          <a:ext cx="11444307" cy="5159515"/>
        </p:xfrm>
        <a:graphic>
          <a:graphicData uri="http://schemas.openxmlformats.org/drawingml/2006/table">
            <a:tbl>
              <a:tblPr firstRow="1" bandRow="1">
                <a:tableStyleId>{5C22544A-7EE6-4342-B048-85BDC9FD1C3A}</a:tableStyleId>
              </a:tblPr>
              <a:tblGrid>
                <a:gridCol w="2705877">
                  <a:extLst>
                    <a:ext uri="{9D8B030D-6E8A-4147-A177-3AD203B41FA5}">
                      <a16:colId xmlns:a16="http://schemas.microsoft.com/office/drawing/2014/main" val="2265463915"/>
                    </a:ext>
                  </a:extLst>
                </a:gridCol>
                <a:gridCol w="2037806">
                  <a:extLst>
                    <a:ext uri="{9D8B030D-6E8A-4147-A177-3AD203B41FA5}">
                      <a16:colId xmlns:a16="http://schemas.microsoft.com/office/drawing/2014/main" val="3203528781"/>
                    </a:ext>
                  </a:extLst>
                </a:gridCol>
                <a:gridCol w="2364377">
                  <a:extLst>
                    <a:ext uri="{9D8B030D-6E8A-4147-A177-3AD203B41FA5}">
                      <a16:colId xmlns:a16="http://schemas.microsoft.com/office/drawing/2014/main" val="1282913923"/>
                    </a:ext>
                  </a:extLst>
                </a:gridCol>
                <a:gridCol w="2174269">
                  <a:extLst>
                    <a:ext uri="{9D8B030D-6E8A-4147-A177-3AD203B41FA5}">
                      <a16:colId xmlns:a16="http://schemas.microsoft.com/office/drawing/2014/main" val="3028110587"/>
                    </a:ext>
                  </a:extLst>
                </a:gridCol>
                <a:gridCol w="2161978">
                  <a:extLst>
                    <a:ext uri="{9D8B030D-6E8A-4147-A177-3AD203B41FA5}">
                      <a16:colId xmlns:a16="http://schemas.microsoft.com/office/drawing/2014/main" val="3981064334"/>
                    </a:ext>
                  </a:extLst>
                </a:gridCol>
              </a:tblGrid>
              <a:tr h="615858">
                <a:tc>
                  <a:txBody>
                    <a:bodyPr/>
                    <a:lstStyle/>
                    <a:p>
                      <a:pPr algn="ctr"/>
                      <a:r>
                        <a:rPr lang="en-US" sz="1600" dirty="0"/>
                        <a:t>Topic</a:t>
                      </a:r>
                    </a:p>
                  </a:txBody>
                  <a:tcPr/>
                </a:tc>
                <a:tc>
                  <a:txBody>
                    <a:bodyPr/>
                    <a:lstStyle/>
                    <a:p>
                      <a:pPr algn="ctr"/>
                      <a:r>
                        <a:rPr lang="en-US" sz="1600" dirty="0"/>
                        <a:t>University  Buyer</a:t>
                      </a:r>
                    </a:p>
                  </a:txBody>
                  <a:tcPr/>
                </a:tc>
                <a:tc>
                  <a:txBody>
                    <a:bodyPr/>
                    <a:lstStyle/>
                    <a:p>
                      <a:pPr algn="ctr"/>
                      <a:r>
                        <a:rPr lang="en-US" sz="1600" dirty="0"/>
                        <a:t>University Subject </a:t>
                      </a:r>
                    </a:p>
                    <a:p>
                      <a:pPr algn="ctr"/>
                      <a:r>
                        <a:rPr lang="en-US" sz="1600" dirty="0"/>
                        <a:t>Matter Expert</a:t>
                      </a:r>
                    </a:p>
                  </a:txBody>
                  <a:tcPr/>
                </a:tc>
                <a:tc>
                  <a:txBody>
                    <a:bodyPr/>
                    <a:lstStyle/>
                    <a:p>
                      <a:pPr algn="ctr"/>
                      <a:r>
                        <a:rPr lang="en-US" sz="1600" dirty="0"/>
                        <a:t>Hospital Buyer</a:t>
                      </a:r>
                    </a:p>
                  </a:txBody>
                  <a:tcPr/>
                </a:tc>
                <a:tc>
                  <a:txBody>
                    <a:bodyPr/>
                    <a:lstStyle/>
                    <a:p>
                      <a:pPr algn="ctr"/>
                      <a:r>
                        <a:rPr lang="en-US" sz="1600" dirty="0"/>
                        <a:t>Hospital Subject Matter Expert</a:t>
                      </a:r>
                    </a:p>
                  </a:txBody>
                  <a:tcPr/>
                </a:tc>
                <a:extLst>
                  <a:ext uri="{0D108BD9-81ED-4DB2-BD59-A6C34878D82A}">
                    <a16:rowId xmlns:a16="http://schemas.microsoft.com/office/drawing/2014/main" val="1307981628"/>
                  </a:ext>
                </a:extLst>
              </a:tr>
              <a:tr h="6158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Clinical Research Labs</a:t>
                      </a:r>
                    </a:p>
                    <a:p>
                      <a:pPr algn="ctr"/>
                      <a:endParaRPr lang="en-US" sz="1600" dirty="0"/>
                    </a:p>
                  </a:txBody>
                  <a:tcPr/>
                </a:tc>
                <a:tc>
                  <a:txBody>
                    <a:bodyPr/>
                    <a:lstStyle/>
                    <a:p>
                      <a:pPr algn="ctr"/>
                      <a:r>
                        <a:rPr lang="en-US" sz="1600" dirty="0"/>
                        <a:t>Nancy </a:t>
                      </a:r>
                      <a:r>
                        <a:rPr lang="en-US" sz="1600" dirty="0" err="1"/>
                        <a:t>DiPol</a:t>
                      </a:r>
                      <a:endParaRPr lang="en-US" sz="1600" dirty="0"/>
                    </a:p>
                  </a:txBody>
                  <a:tcPr/>
                </a:tc>
                <a:tc>
                  <a:txBody>
                    <a:bodyPr/>
                    <a:lstStyle/>
                    <a:p>
                      <a:pPr algn="ctr"/>
                      <a:r>
                        <a:rPr lang="en-US" sz="1600" dirty="0"/>
                        <a:t>Kathleen Hill</a:t>
                      </a:r>
                    </a:p>
                  </a:txBody>
                  <a:tcPr/>
                </a:tc>
                <a:tc>
                  <a:txBody>
                    <a:bodyPr/>
                    <a:lstStyle/>
                    <a:p>
                      <a:pPr algn="ctr"/>
                      <a:r>
                        <a:rPr lang="en-US" sz="1600" dirty="0"/>
                        <a:t>Bob Meyn</a:t>
                      </a:r>
                    </a:p>
                  </a:txBody>
                  <a:tcPr/>
                </a:tc>
                <a:tc>
                  <a:txBody>
                    <a:bodyPr/>
                    <a:lstStyle/>
                    <a:p>
                      <a:pPr algn="ctr"/>
                      <a:r>
                        <a:rPr lang="en-US" sz="1600" dirty="0"/>
                        <a:t>Larry Mazza</a:t>
                      </a:r>
                    </a:p>
                  </a:txBody>
                  <a:tcPr/>
                </a:tc>
                <a:extLst>
                  <a:ext uri="{0D108BD9-81ED-4DB2-BD59-A6C34878D82A}">
                    <a16:rowId xmlns:a16="http://schemas.microsoft.com/office/drawing/2014/main" val="3310171959"/>
                  </a:ext>
                </a:extLst>
              </a:tr>
              <a:tr h="10244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General Medical Commodities (including PPE and Clinical Value Analysis Program)</a:t>
                      </a:r>
                    </a:p>
                  </a:txBody>
                  <a:tcPr/>
                </a:tc>
                <a:tc>
                  <a:txBody>
                    <a:bodyPr/>
                    <a:lstStyle/>
                    <a:p>
                      <a:pPr algn="ctr"/>
                      <a:r>
                        <a:rPr lang="en-US" sz="1600" dirty="0"/>
                        <a:t>Irene Wagner</a:t>
                      </a:r>
                    </a:p>
                  </a:txBody>
                  <a:tcPr/>
                </a:tc>
                <a:tc>
                  <a:txBody>
                    <a:bodyPr/>
                    <a:lstStyle/>
                    <a:p>
                      <a:pPr algn="ctr"/>
                      <a:r>
                        <a:rPr lang="en-US" sz="1600" dirty="0"/>
                        <a:t>Colby Rowe</a:t>
                      </a:r>
                    </a:p>
                  </a:txBody>
                  <a:tcPr/>
                </a:tc>
                <a:tc>
                  <a:txBody>
                    <a:bodyPr/>
                    <a:lstStyle/>
                    <a:p>
                      <a:pPr algn="ctr"/>
                      <a:r>
                        <a:rPr lang="en-US" sz="1600" dirty="0"/>
                        <a:t>Michael Assante</a:t>
                      </a:r>
                    </a:p>
                  </a:txBody>
                  <a:tcPr/>
                </a:tc>
                <a:tc>
                  <a:txBody>
                    <a:bodyPr/>
                    <a:lstStyle/>
                    <a:p>
                      <a:pPr algn="ctr"/>
                      <a:r>
                        <a:rPr lang="en-US" sz="1600" dirty="0"/>
                        <a:t>Michael </a:t>
                      </a:r>
                      <a:r>
                        <a:rPr lang="en-US" sz="1600" dirty="0" err="1"/>
                        <a:t>DeMasi</a:t>
                      </a:r>
                      <a:endParaRPr lang="en-US" sz="1600" dirty="0"/>
                    </a:p>
                  </a:txBody>
                  <a:tcPr/>
                </a:tc>
                <a:extLst>
                  <a:ext uri="{0D108BD9-81ED-4DB2-BD59-A6C34878D82A}">
                    <a16:rowId xmlns:a16="http://schemas.microsoft.com/office/drawing/2014/main" val="80415390"/>
                  </a:ext>
                </a:extLst>
              </a:tr>
              <a:tr h="6158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Dental</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Irene Wagner</a:t>
                      </a:r>
                    </a:p>
                    <a:p>
                      <a:pPr algn="ctr"/>
                      <a:endParaRPr lang="en-US" sz="1600" dirty="0"/>
                    </a:p>
                  </a:txBody>
                  <a:tcPr/>
                </a:tc>
                <a:tc>
                  <a:txBody>
                    <a:bodyPr/>
                    <a:lstStyle/>
                    <a:p>
                      <a:pPr algn="ctr"/>
                      <a:r>
                        <a:rPr lang="en-US" sz="1600" dirty="0"/>
                        <a:t>Spencer Busia</a:t>
                      </a:r>
                    </a:p>
                  </a:txBody>
                  <a:tcPr/>
                </a:tc>
                <a:tc>
                  <a:txBody>
                    <a:bodyPr/>
                    <a:lstStyle/>
                    <a:p>
                      <a:pPr algn="ctr"/>
                      <a:r>
                        <a:rPr lang="en-US" sz="1600" dirty="0"/>
                        <a:t>Michael Assante</a:t>
                      </a:r>
                    </a:p>
                  </a:txBody>
                  <a:tcPr/>
                </a:tc>
                <a:tc>
                  <a:txBody>
                    <a:bodyPr/>
                    <a:lstStyle/>
                    <a:p>
                      <a:pPr algn="ctr"/>
                      <a:endParaRPr lang="en-US" sz="1600" dirty="0"/>
                    </a:p>
                  </a:txBody>
                  <a:tcPr/>
                </a:tc>
                <a:extLst>
                  <a:ext uri="{0D108BD9-81ED-4DB2-BD59-A6C34878D82A}">
                    <a16:rowId xmlns:a16="http://schemas.microsoft.com/office/drawing/2014/main" val="773610020"/>
                  </a:ext>
                </a:extLst>
              </a:tr>
              <a:tr h="14076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Facilities Operations (including housekeeping)</a:t>
                      </a:r>
                    </a:p>
                    <a:p>
                      <a:pPr algn="ctr"/>
                      <a:endParaRPr lang="en-US" sz="1600" dirty="0"/>
                    </a:p>
                  </a:txBody>
                  <a:tcPr/>
                </a:tc>
                <a:tc>
                  <a:txBody>
                    <a:bodyPr/>
                    <a:lstStyle/>
                    <a:p>
                      <a:pPr algn="ctr"/>
                      <a:r>
                        <a:rPr lang="en-US" sz="1600" dirty="0"/>
                        <a:t>David Smith</a:t>
                      </a:r>
                    </a:p>
                  </a:txBody>
                  <a:tcPr/>
                </a:tc>
                <a:tc>
                  <a:txBody>
                    <a:bodyPr/>
                    <a:lstStyle/>
                    <a:p>
                      <a:pPr algn="ctr"/>
                      <a:r>
                        <a:rPr lang="en-US" sz="1600" dirty="0"/>
                        <a:t>John </a:t>
                      </a:r>
                      <a:r>
                        <a:rPr lang="en-US" sz="1600" dirty="0" err="1"/>
                        <a:t>Kiesecker</a:t>
                      </a:r>
                      <a:endParaRPr lang="en-US" sz="1600" dirty="0"/>
                    </a:p>
                  </a:txBody>
                  <a:tcPr/>
                </a:tc>
                <a:tc>
                  <a:txBody>
                    <a:bodyPr/>
                    <a:lstStyle/>
                    <a:p>
                      <a:pPr algn="ctr"/>
                      <a:r>
                        <a:rPr lang="en-US" sz="1600" dirty="0"/>
                        <a:t>Ed Haas</a:t>
                      </a:r>
                    </a:p>
                  </a:txBody>
                  <a:tcPr/>
                </a:tc>
                <a:tc>
                  <a:txBody>
                    <a:bodyPr/>
                    <a:lstStyle/>
                    <a:p>
                      <a:pPr algn="ctr"/>
                      <a:r>
                        <a:rPr lang="en-US" sz="1600" dirty="0"/>
                        <a:t>Cliff Roggemann (Housekeeping)</a:t>
                      </a:r>
                    </a:p>
                    <a:p>
                      <a:pPr algn="ctr"/>
                      <a:endParaRPr lang="en-US" sz="1600" dirty="0"/>
                    </a:p>
                    <a:p>
                      <a:pPr algn="ctr"/>
                      <a:r>
                        <a:rPr lang="en-US" sz="1600" dirty="0"/>
                        <a:t>Diane Stuart </a:t>
                      </a:r>
                    </a:p>
                    <a:p>
                      <a:pPr algn="ctr"/>
                      <a:r>
                        <a:rPr lang="en-US" sz="1600" dirty="0"/>
                        <a:t>Kristine Messbauer</a:t>
                      </a:r>
                    </a:p>
                  </a:txBody>
                  <a:tcPr/>
                </a:tc>
                <a:extLst>
                  <a:ext uri="{0D108BD9-81ED-4DB2-BD59-A6C34878D82A}">
                    <a16:rowId xmlns:a16="http://schemas.microsoft.com/office/drawing/2014/main" val="536378492"/>
                  </a:ext>
                </a:extLst>
              </a:tr>
              <a:tr h="879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Design &amp; Construction (includes furniture)</a:t>
                      </a:r>
                    </a:p>
                    <a:p>
                      <a:pPr algn="ctr"/>
                      <a:endParaRPr lang="en-US" sz="1600" dirty="0"/>
                    </a:p>
                  </a:txBody>
                  <a:tcPr/>
                </a:tc>
                <a:tc>
                  <a:txBody>
                    <a:bodyPr/>
                    <a:lstStyle/>
                    <a:p>
                      <a:pPr algn="ctr"/>
                      <a:r>
                        <a:rPr lang="en-US" sz="1600" dirty="0"/>
                        <a:t>Marie </a:t>
                      </a:r>
                      <a:r>
                        <a:rPr lang="en-US" sz="1600" dirty="0" err="1"/>
                        <a:t>Titone</a:t>
                      </a:r>
                      <a:endParaRPr lang="en-US" sz="1600" dirty="0"/>
                    </a:p>
                  </a:txBody>
                  <a:tcPr/>
                </a:tc>
                <a:tc>
                  <a:txBody>
                    <a:bodyPr/>
                    <a:lstStyle/>
                    <a:p>
                      <a:pPr algn="ctr"/>
                      <a:r>
                        <a:rPr lang="en-US" sz="1600" dirty="0"/>
                        <a:t>Kevin Rooney</a:t>
                      </a:r>
                    </a:p>
                  </a:txBody>
                  <a:tcPr/>
                </a:tc>
                <a:tc>
                  <a:txBody>
                    <a:bodyPr/>
                    <a:lstStyle/>
                    <a:p>
                      <a:pPr algn="ctr"/>
                      <a:r>
                        <a:rPr lang="en-US" sz="1600" dirty="0"/>
                        <a:t>Rick Frenger</a:t>
                      </a:r>
                    </a:p>
                  </a:txBody>
                  <a:tcPr/>
                </a:tc>
                <a:tc>
                  <a:txBody>
                    <a:bodyPr/>
                    <a:lstStyle/>
                    <a:p>
                      <a:pPr algn="ctr"/>
                      <a:r>
                        <a:rPr lang="en-US" sz="1600" dirty="0"/>
                        <a:t>Paul Marotta</a:t>
                      </a:r>
                    </a:p>
                    <a:p>
                      <a:pPr algn="ctr"/>
                      <a:r>
                        <a:rPr lang="en-US" sz="1600" dirty="0"/>
                        <a:t>Diane Stuart</a:t>
                      </a:r>
                    </a:p>
                    <a:p>
                      <a:pPr algn="ctr"/>
                      <a:r>
                        <a:rPr lang="en-US" sz="1600" dirty="0"/>
                        <a:t>Sharon Meinster</a:t>
                      </a:r>
                    </a:p>
                  </a:txBody>
                  <a:tcPr/>
                </a:tc>
                <a:extLst>
                  <a:ext uri="{0D108BD9-81ED-4DB2-BD59-A6C34878D82A}">
                    <a16:rowId xmlns:a16="http://schemas.microsoft.com/office/drawing/2014/main" val="2536472953"/>
                  </a:ext>
                </a:extLst>
              </a:tr>
            </a:tbl>
          </a:graphicData>
        </a:graphic>
      </p:graphicFrame>
    </p:spTree>
    <p:extLst>
      <p:ext uri="{BB962C8B-B14F-4D97-AF65-F5344CB8AC3E}">
        <p14:creationId xmlns:p14="http://schemas.microsoft.com/office/powerpoint/2010/main" val="21451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3A08B0F-8256-5043-A87F-F8746C30DA0A}"/>
              </a:ext>
            </a:extLst>
          </p:cNvPr>
          <p:cNvSpPr>
            <a:spLocks noGrp="1"/>
          </p:cNvSpPr>
          <p:nvPr>
            <p:ph type="title"/>
          </p:nvPr>
        </p:nvSpPr>
        <p:spPr>
          <a:xfrm>
            <a:off x="3725057" y="709954"/>
            <a:ext cx="7400143" cy="501301"/>
          </a:xfrm>
        </p:spPr>
        <p:txBody>
          <a:bodyPr/>
          <a:lstStyle/>
          <a:p>
            <a:pPr algn="r"/>
            <a:r>
              <a:rPr lang="en-US" sz="3000" dirty="0"/>
              <a:t>Sub Groups for Potential Savings </a:t>
            </a:r>
            <a:r>
              <a:rPr lang="en-US" sz="2000" b="0" dirty="0"/>
              <a:t>(cont.)</a:t>
            </a:r>
            <a:br>
              <a:rPr lang="en-US" sz="2000" b="0" dirty="0"/>
            </a:br>
            <a:endParaRPr lang="en-US" sz="2000" b="0" dirty="0"/>
          </a:p>
        </p:txBody>
      </p:sp>
      <p:graphicFrame>
        <p:nvGraphicFramePr>
          <p:cNvPr id="5" name="Table 4">
            <a:extLst>
              <a:ext uri="{FF2B5EF4-FFF2-40B4-BE49-F238E27FC236}">
                <a16:creationId xmlns:a16="http://schemas.microsoft.com/office/drawing/2014/main" id="{F6BBE9A8-F2B7-4CAA-A821-3284101733C9}"/>
              </a:ext>
            </a:extLst>
          </p:cNvPr>
          <p:cNvGraphicFramePr>
            <a:graphicFrameLocks noGrp="1"/>
          </p:cNvGraphicFramePr>
          <p:nvPr>
            <p:extLst>
              <p:ext uri="{D42A27DB-BD31-4B8C-83A1-F6EECF244321}">
                <p14:modId xmlns:p14="http://schemas.microsoft.com/office/powerpoint/2010/main" val="2741442734"/>
              </p:ext>
            </p:extLst>
          </p:nvPr>
        </p:nvGraphicFramePr>
        <p:xfrm>
          <a:off x="432095" y="1495982"/>
          <a:ext cx="11274802" cy="5169410"/>
        </p:xfrm>
        <a:graphic>
          <a:graphicData uri="http://schemas.openxmlformats.org/drawingml/2006/table">
            <a:tbl>
              <a:tblPr firstRow="1" bandRow="1">
                <a:tableStyleId>{5C22544A-7EE6-4342-B048-85BDC9FD1C3A}</a:tableStyleId>
              </a:tblPr>
              <a:tblGrid>
                <a:gridCol w="2131922">
                  <a:extLst>
                    <a:ext uri="{9D8B030D-6E8A-4147-A177-3AD203B41FA5}">
                      <a16:colId xmlns:a16="http://schemas.microsoft.com/office/drawing/2014/main" val="3197271679"/>
                    </a:ext>
                  </a:extLst>
                </a:gridCol>
                <a:gridCol w="2535152">
                  <a:extLst>
                    <a:ext uri="{9D8B030D-6E8A-4147-A177-3AD203B41FA5}">
                      <a16:colId xmlns:a16="http://schemas.microsoft.com/office/drawing/2014/main" val="2763271775"/>
                    </a:ext>
                  </a:extLst>
                </a:gridCol>
                <a:gridCol w="2214694">
                  <a:extLst>
                    <a:ext uri="{9D8B030D-6E8A-4147-A177-3AD203B41FA5}">
                      <a16:colId xmlns:a16="http://schemas.microsoft.com/office/drawing/2014/main" val="3879651579"/>
                    </a:ext>
                  </a:extLst>
                </a:gridCol>
                <a:gridCol w="2107314">
                  <a:extLst>
                    <a:ext uri="{9D8B030D-6E8A-4147-A177-3AD203B41FA5}">
                      <a16:colId xmlns:a16="http://schemas.microsoft.com/office/drawing/2014/main" val="1045327455"/>
                    </a:ext>
                  </a:extLst>
                </a:gridCol>
                <a:gridCol w="2285720">
                  <a:extLst>
                    <a:ext uri="{9D8B030D-6E8A-4147-A177-3AD203B41FA5}">
                      <a16:colId xmlns:a16="http://schemas.microsoft.com/office/drawing/2014/main" val="2762300583"/>
                    </a:ext>
                  </a:extLst>
                </a:gridCol>
              </a:tblGrid>
              <a:tr h="606625">
                <a:tc>
                  <a:txBody>
                    <a:bodyPr/>
                    <a:lstStyle/>
                    <a:p>
                      <a:pPr algn="ctr"/>
                      <a:r>
                        <a:rPr lang="en-US" sz="1600" dirty="0"/>
                        <a:t>Topic</a:t>
                      </a:r>
                    </a:p>
                  </a:txBody>
                  <a:tcPr/>
                </a:tc>
                <a:tc>
                  <a:txBody>
                    <a:bodyPr/>
                    <a:lstStyle/>
                    <a:p>
                      <a:pPr algn="ctr"/>
                      <a:r>
                        <a:rPr lang="en-US" sz="1600" dirty="0"/>
                        <a:t>University  Buyer</a:t>
                      </a:r>
                    </a:p>
                  </a:txBody>
                  <a:tcPr/>
                </a:tc>
                <a:tc>
                  <a:txBody>
                    <a:bodyPr/>
                    <a:lstStyle/>
                    <a:p>
                      <a:pPr algn="ctr"/>
                      <a:r>
                        <a:rPr lang="en-US" sz="1600" dirty="0"/>
                        <a:t>University Subject Matter Expert</a:t>
                      </a:r>
                    </a:p>
                  </a:txBody>
                  <a:tcPr/>
                </a:tc>
                <a:tc>
                  <a:txBody>
                    <a:bodyPr/>
                    <a:lstStyle/>
                    <a:p>
                      <a:pPr algn="ctr"/>
                      <a:r>
                        <a:rPr lang="en-US" sz="1600" dirty="0"/>
                        <a:t>Hospital Buyer</a:t>
                      </a:r>
                    </a:p>
                  </a:txBody>
                  <a:tcPr/>
                </a:tc>
                <a:tc>
                  <a:txBody>
                    <a:bodyPr/>
                    <a:lstStyle/>
                    <a:p>
                      <a:pPr algn="ctr"/>
                      <a:r>
                        <a:rPr lang="en-US" sz="1600" dirty="0"/>
                        <a:t>Hospital Subject Matter Expert</a:t>
                      </a:r>
                    </a:p>
                  </a:txBody>
                  <a:tcPr/>
                </a:tc>
                <a:extLst>
                  <a:ext uri="{0D108BD9-81ED-4DB2-BD59-A6C34878D82A}">
                    <a16:rowId xmlns:a16="http://schemas.microsoft.com/office/drawing/2014/main" val="3933204708"/>
                  </a:ext>
                </a:extLst>
              </a:tr>
              <a:tr h="867463">
                <a:tc>
                  <a:txBody>
                    <a:bodyPr/>
                    <a:lstStyle/>
                    <a:p>
                      <a:pPr algn="ctr"/>
                      <a:r>
                        <a:rPr lang="en-US" sz="1600" dirty="0"/>
                        <a:t>Information Technology</a:t>
                      </a:r>
                    </a:p>
                  </a:txBody>
                  <a:tcPr/>
                </a:tc>
                <a:tc>
                  <a:txBody>
                    <a:bodyPr/>
                    <a:lstStyle/>
                    <a:p>
                      <a:pPr algn="ctr"/>
                      <a:r>
                        <a:rPr lang="en-US" sz="1600" dirty="0"/>
                        <a:t>Margaret Remiszewski (Software)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Louis Caravana (Hardware)</a:t>
                      </a:r>
                    </a:p>
                  </a:txBody>
                  <a:tcPr/>
                </a:tc>
                <a:tc>
                  <a:txBody>
                    <a:bodyPr/>
                    <a:lstStyle/>
                    <a:p>
                      <a:pPr algn="ctr"/>
                      <a:r>
                        <a:rPr lang="en-US" sz="1600" dirty="0"/>
                        <a:t>Michael </a:t>
                      </a:r>
                      <a:r>
                        <a:rPr lang="en-US" sz="1600" dirty="0" err="1"/>
                        <a:t>Ospitale</a:t>
                      </a:r>
                      <a:endParaRPr lang="en-US" sz="1600" dirty="0"/>
                    </a:p>
                  </a:txBody>
                  <a:tcPr/>
                </a:tc>
                <a:tc>
                  <a:txBody>
                    <a:bodyPr/>
                    <a:lstStyle/>
                    <a:p>
                      <a:pPr algn="ctr"/>
                      <a:r>
                        <a:rPr lang="en-US" sz="1600" dirty="0"/>
                        <a:t>Marguerite Conard </a:t>
                      </a:r>
                      <a:r>
                        <a:rPr lang="en-US" sz="1600" dirty="0">
                          <a:solidFill>
                            <a:schemeClr val="tx2"/>
                          </a:solidFill>
                        </a:rPr>
                        <a:t>(</a:t>
                      </a:r>
                      <a:r>
                        <a:rPr lang="en-US" sz="1600" kern="1200" dirty="0">
                          <a:solidFill>
                            <a:schemeClr val="dk1"/>
                          </a:solidFill>
                          <a:latin typeface="+mn-lt"/>
                          <a:ea typeface="+mn-ea"/>
                          <a:cs typeface="+mn-cs"/>
                        </a:rPr>
                        <a:t>Software)</a:t>
                      </a:r>
                    </a:p>
                    <a:p>
                      <a:pPr algn="ctr"/>
                      <a:r>
                        <a:rPr lang="en-US" sz="1600" kern="1200" dirty="0">
                          <a:solidFill>
                            <a:schemeClr val="dk1"/>
                          </a:solidFill>
                          <a:latin typeface="+mn-lt"/>
                          <a:ea typeface="+mn-ea"/>
                          <a:cs typeface="+mn-cs"/>
                        </a:rPr>
                        <a:t>Ed Haas (Hardware)</a:t>
                      </a:r>
                    </a:p>
                  </a:txBody>
                  <a:tcPr/>
                </a:tc>
                <a:tc>
                  <a:txBody>
                    <a:bodyPr/>
                    <a:lstStyle/>
                    <a:p>
                      <a:pPr algn="ctr"/>
                      <a:r>
                        <a:rPr lang="en-US" sz="1600" dirty="0"/>
                        <a:t>John Hennessey</a:t>
                      </a:r>
                    </a:p>
                  </a:txBody>
                  <a:tcPr/>
                </a:tc>
                <a:extLst>
                  <a:ext uri="{0D108BD9-81ED-4DB2-BD59-A6C34878D82A}">
                    <a16:rowId xmlns:a16="http://schemas.microsoft.com/office/drawing/2014/main" val="137616672"/>
                  </a:ext>
                </a:extLst>
              </a:tr>
              <a:tr h="346643">
                <a:tc>
                  <a:txBody>
                    <a:bodyPr/>
                    <a:lstStyle/>
                    <a:p>
                      <a:pPr algn="ctr"/>
                      <a:r>
                        <a:rPr lang="en-US" sz="1600" dirty="0"/>
                        <a:t>Office Supplies</a:t>
                      </a:r>
                    </a:p>
                  </a:txBody>
                  <a:tcPr/>
                </a:tc>
                <a:tc>
                  <a:txBody>
                    <a:bodyPr/>
                    <a:lstStyle/>
                    <a:p>
                      <a:pPr algn="ctr"/>
                      <a:r>
                        <a:rPr lang="en-US" sz="1600" dirty="0"/>
                        <a:t>Irene Wagner</a:t>
                      </a:r>
                    </a:p>
                  </a:txBody>
                  <a:tcPr/>
                </a:tc>
                <a:tc>
                  <a:txBody>
                    <a:bodyPr/>
                    <a:lstStyle/>
                    <a:p>
                      <a:pPr algn="ctr"/>
                      <a:r>
                        <a:rPr lang="en-US" sz="1600" dirty="0"/>
                        <a:t>James Mattern</a:t>
                      </a:r>
                    </a:p>
                  </a:txBody>
                  <a:tcPr/>
                </a:tc>
                <a:tc>
                  <a:txBody>
                    <a:bodyPr/>
                    <a:lstStyle/>
                    <a:p>
                      <a:pPr algn="ctr"/>
                      <a:r>
                        <a:rPr lang="en-US" sz="1600" dirty="0"/>
                        <a:t>Lisa Noethiger</a:t>
                      </a:r>
                    </a:p>
                  </a:txBody>
                  <a:tcPr/>
                </a:tc>
                <a:tc>
                  <a:txBody>
                    <a:bodyPr/>
                    <a:lstStyle/>
                    <a:p>
                      <a:pPr algn="ctr"/>
                      <a:r>
                        <a:rPr lang="en-US" sz="1600" dirty="0"/>
                        <a:t>Bert Sansaricq</a:t>
                      </a:r>
                    </a:p>
                  </a:txBody>
                  <a:tcPr/>
                </a:tc>
                <a:extLst>
                  <a:ext uri="{0D108BD9-81ED-4DB2-BD59-A6C34878D82A}">
                    <a16:rowId xmlns:a16="http://schemas.microsoft.com/office/drawing/2014/main" val="95232085"/>
                  </a:ext>
                </a:extLst>
              </a:tr>
              <a:tr h="619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Marketing &amp; Public Affairs</a:t>
                      </a:r>
                    </a:p>
                  </a:txBody>
                  <a:tcPr/>
                </a:tc>
                <a:tc>
                  <a:txBody>
                    <a:bodyPr/>
                    <a:lstStyle/>
                    <a:p>
                      <a:pPr algn="ctr"/>
                      <a:r>
                        <a:rPr lang="en-US" sz="1600" dirty="0"/>
                        <a:t>Deborah Marcus</a:t>
                      </a:r>
                    </a:p>
                  </a:txBody>
                  <a:tcPr/>
                </a:tc>
                <a:tc>
                  <a:txBody>
                    <a:bodyPr/>
                    <a:lstStyle/>
                    <a:p>
                      <a:pPr algn="ctr"/>
                      <a:r>
                        <a:rPr lang="en-US" sz="1600" dirty="0"/>
                        <a:t>Susan Walsh</a:t>
                      </a:r>
                    </a:p>
                  </a:txBody>
                  <a:tcPr/>
                </a:tc>
                <a:tc>
                  <a:txBody>
                    <a:bodyPr/>
                    <a:lstStyle/>
                    <a:p>
                      <a:pPr algn="ctr"/>
                      <a:r>
                        <a:rPr lang="en-US" sz="1600" dirty="0"/>
                        <a:t>Joanne Catanese</a:t>
                      </a:r>
                    </a:p>
                  </a:txBody>
                  <a:tcPr/>
                </a:tc>
                <a:tc>
                  <a:txBody>
                    <a:bodyPr/>
                    <a:lstStyle/>
                    <a:p>
                      <a:pPr algn="ctr"/>
                      <a:r>
                        <a:rPr lang="en-US" sz="1600" dirty="0"/>
                        <a:t>Erin Stoeber</a:t>
                      </a:r>
                    </a:p>
                  </a:txBody>
                  <a:tcPr/>
                </a:tc>
                <a:extLst>
                  <a:ext uri="{0D108BD9-81ED-4DB2-BD59-A6C34878D82A}">
                    <a16:rowId xmlns:a16="http://schemas.microsoft.com/office/drawing/2014/main" val="2709125745"/>
                  </a:ext>
                </a:extLst>
              </a:tr>
              <a:tr h="8666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Security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Fire Systems</a:t>
                      </a:r>
                    </a:p>
                  </a:txBody>
                  <a:tcPr/>
                </a:tc>
                <a:tc>
                  <a:txBody>
                    <a:bodyPr/>
                    <a:lstStyle/>
                    <a:p>
                      <a:pPr algn="ctr"/>
                      <a:r>
                        <a:rPr lang="en-US" sz="1600" dirty="0"/>
                        <a:t>John </a:t>
                      </a:r>
                      <a:r>
                        <a:rPr lang="en-US" sz="1600" dirty="0" err="1"/>
                        <a:t>Mastromarino</a:t>
                      </a:r>
                      <a:endParaRPr lang="en-US" sz="1600" dirty="0"/>
                    </a:p>
                  </a:txBody>
                  <a:tcPr/>
                </a:tc>
                <a:tc>
                  <a:txBody>
                    <a:bodyPr/>
                    <a:lstStyle/>
                    <a:p>
                      <a:pPr algn="ctr"/>
                      <a:r>
                        <a:rPr lang="en-US" sz="1600" dirty="0"/>
                        <a:t>John Gallo</a:t>
                      </a:r>
                    </a:p>
                  </a:txBody>
                  <a:tcPr/>
                </a:tc>
                <a:tc>
                  <a:txBody>
                    <a:bodyPr/>
                    <a:lstStyle/>
                    <a:p>
                      <a:pPr marL="0" algn="ctr" defTabSz="914400" rtl="0" eaLnBrk="1" latinLnBrk="0" hangingPunct="1"/>
                      <a:r>
                        <a:rPr lang="en-US" sz="1600" kern="1200" dirty="0">
                          <a:solidFill>
                            <a:schemeClr val="dk1"/>
                          </a:solidFill>
                          <a:latin typeface="+mn-lt"/>
                          <a:ea typeface="+mn-ea"/>
                          <a:cs typeface="+mn-cs"/>
                        </a:rPr>
                        <a:t>Glenn De Turris</a:t>
                      </a:r>
                    </a:p>
                  </a:txBody>
                  <a:tcPr/>
                </a:tc>
                <a:tc>
                  <a:txBody>
                    <a:bodyPr/>
                    <a:lstStyle/>
                    <a:p>
                      <a:pPr algn="ctr"/>
                      <a:r>
                        <a:rPr lang="en-US" sz="1600" dirty="0"/>
                        <a:t>David Scarzella</a:t>
                      </a:r>
                    </a:p>
                    <a:p>
                      <a:pPr algn="ctr"/>
                      <a:r>
                        <a:rPr lang="en-US" sz="1600" dirty="0"/>
                        <a:t>David Roy</a:t>
                      </a:r>
                    </a:p>
                  </a:txBody>
                  <a:tcPr/>
                </a:tc>
                <a:extLst>
                  <a:ext uri="{0D108BD9-81ED-4DB2-BD59-A6C34878D82A}">
                    <a16:rowId xmlns:a16="http://schemas.microsoft.com/office/drawing/2014/main" val="379862465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Copiers (Toner and Maintenance)</a:t>
                      </a:r>
                    </a:p>
                    <a:p>
                      <a:pPr algn="ctr"/>
                      <a:endParaRPr lang="en-US" sz="1600" dirty="0"/>
                    </a:p>
                  </a:txBody>
                  <a:tcPr/>
                </a:tc>
                <a:tc>
                  <a:txBody>
                    <a:bodyPr/>
                    <a:lstStyle/>
                    <a:p>
                      <a:pPr marL="0" algn="ctr" defTabSz="914400" rtl="0" eaLnBrk="1" latinLnBrk="0" hangingPunct="1"/>
                      <a:r>
                        <a:rPr lang="en-US" sz="1600" kern="1200" dirty="0">
                          <a:solidFill>
                            <a:schemeClr val="dk1"/>
                          </a:solidFill>
                          <a:latin typeface="+mn-lt"/>
                          <a:ea typeface="+mn-ea"/>
                          <a:cs typeface="+mn-cs"/>
                        </a:rPr>
                        <a:t>Mary </a:t>
                      </a:r>
                      <a:r>
                        <a:rPr lang="en-US" sz="1600" kern="1200" dirty="0" err="1">
                          <a:solidFill>
                            <a:schemeClr val="dk1"/>
                          </a:solidFill>
                          <a:latin typeface="+mn-lt"/>
                          <a:ea typeface="+mn-ea"/>
                          <a:cs typeface="+mn-cs"/>
                        </a:rPr>
                        <a:t>LaCorte</a:t>
                      </a:r>
                      <a:endParaRPr lang="en-US" sz="1600" kern="1200" dirty="0">
                        <a:solidFill>
                          <a:schemeClr val="dk1"/>
                        </a:solidFill>
                        <a:latin typeface="+mn-lt"/>
                        <a:ea typeface="+mn-ea"/>
                        <a:cs typeface="+mn-cs"/>
                      </a:endParaRPr>
                    </a:p>
                    <a:p>
                      <a:pPr marL="0" algn="ctr" defTabSz="914400" rtl="0" eaLnBrk="1" latinLnBrk="0" hangingPunct="1"/>
                      <a:r>
                        <a:rPr lang="en-US" sz="1600" kern="1200" dirty="0">
                          <a:solidFill>
                            <a:schemeClr val="dk1"/>
                          </a:solidFill>
                          <a:latin typeface="+mn-lt"/>
                          <a:ea typeface="+mn-ea"/>
                          <a:cs typeface="+mn-cs"/>
                        </a:rPr>
                        <a:t>Jessica Fee-</a:t>
                      </a:r>
                      <a:r>
                        <a:rPr lang="en-US" sz="1600" kern="1200" dirty="0" err="1">
                          <a:solidFill>
                            <a:schemeClr val="dk1"/>
                          </a:solidFill>
                          <a:latin typeface="+mn-lt"/>
                          <a:ea typeface="+mn-ea"/>
                          <a:cs typeface="+mn-cs"/>
                        </a:rPr>
                        <a:t>Bartolo</a:t>
                      </a:r>
                      <a:endParaRPr lang="en-US" sz="1600" kern="1200" dirty="0">
                        <a:solidFill>
                          <a:schemeClr val="dk1"/>
                        </a:solidFill>
                        <a:latin typeface="+mn-lt"/>
                        <a:ea typeface="+mn-ea"/>
                        <a:cs typeface="+mn-cs"/>
                      </a:endParaRPr>
                    </a:p>
                  </a:txBody>
                  <a:tcPr/>
                </a:tc>
                <a:tc>
                  <a:txBody>
                    <a:bodyPr/>
                    <a:lstStyle/>
                    <a:p>
                      <a:pPr algn="ctr"/>
                      <a:r>
                        <a:rPr lang="en-US" sz="1600" dirty="0"/>
                        <a:t>Matthew Froelich</a:t>
                      </a:r>
                    </a:p>
                    <a:p>
                      <a:pPr algn="ctr"/>
                      <a:r>
                        <a:rPr lang="en-US" sz="1600" dirty="0"/>
                        <a:t>Henry Joseph</a:t>
                      </a:r>
                    </a:p>
                  </a:txBody>
                  <a:tcPr/>
                </a:tc>
                <a:tc>
                  <a:txBody>
                    <a:bodyPr/>
                    <a:lstStyle/>
                    <a:p>
                      <a:pPr algn="ctr"/>
                      <a:r>
                        <a:rPr lang="en-US" sz="1600" dirty="0"/>
                        <a:t>Glenn De Turris</a:t>
                      </a:r>
                    </a:p>
                  </a:txBody>
                  <a:tcPr/>
                </a:tc>
                <a:tc>
                  <a:txBody>
                    <a:bodyPr/>
                    <a:lstStyle/>
                    <a:p>
                      <a:pPr algn="ctr"/>
                      <a:r>
                        <a:rPr lang="en-US" sz="1600" dirty="0"/>
                        <a:t>John Moscarelli</a:t>
                      </a:r>
                    </a:p>
                  </a:txBody>
                  <a:tcPr/>
                </a:tc>
                <a:extLst>
                  <a:ext uri="{0D108BD9-81ED-4DB2-BD59-A6C34878D82A}">
                    <a16:rowId xmlns:a16="http://schemas.microsoft.com/office/drawing/2014/main" val="3437495207"/>
                  </a:ext>
                </a:extLst>
              </a:tr>
              <a:tr h="346643">
                <a:tc>
                  <a:txBody>
                    <a:bodyPr/>
                    <a:lstStyle/>
                    <a:p>
                      <a:pPr algn="ctr"/>
                      <a:r>
                        <a:rPr lang="en-US" sz="1600" dirty="0"/>
                        <a:t>Uniforms</a:t>
                      </a:r>
                    </a:p>
                  </a:txBody>
                  <a:tcPr/>
                </a:tc>
                <a:tc>
                  <a:txBody>
                    <a:bodyPr/>
                    <a:lstStyle/>
                    <a:p>
                      <a:pPr algn="ctr"/>
                      <a:r>
                        <a:rPr lang="en-US" sz="1600" dirty="0"/>
                        <a:t>Michele </a:t>
                      </a:r>
                      <a:r>
                        <a:rPr lang="en-US" sz="1600" dirty="0" err="1"/>
                        <a:t>Rindos</a:t>
                      </a:r>
                      <a:endParaRPr lang="en-US" sz="1600" dirty="0"/>
                    </a:p>
                  </a:txBody>
                  <a:tcPr/>
                </a:tc>
                <a:tc>
                  <a:txBody>
                    <a:bodyPr/>
                    <a:lstStyle/>
                    <a:p>
                      <a:pPr algn="ctr"/>
                      <a:r>
                        <a:rPr lang="en-US" sz="1600" dirty="0"/>
                        <a:t>Enzo </a:t>
                      </a:r>
                      <a:r>
                        <a:rPr lang="en-US" sz="1600" dirty="0" err="1"/>
                        <a:t>Zucconi</a:t>
                      </a:r>
                      <a:endParaRPr lang="en-US" sz="1600" dirty="0"/>
                    </a:p>
                  </a:txBody>
                  <a:tcPr/>
                </a:tc>
                <a:tc>
                  <a:txBody>
                    <a:bodyPr/>
                    <a:lstStyle/>
                    <a:p>
                      <a:pPr algn="ctr"/>
                      <a:r>
                        <a:rPr lang="en-US" sz="1600" dirty="0"/>
                        <a:t>Bob Meyn</a:t>
                      </a:r>
                    </a:p>
                  </a:txBody>
                  <a:tcPr/>
                </a:tc>
                <a:tc>
                  <a:txBody>
                    <a:bodyPr/>
                    <a:lstStyle/>
                    <a:p>
                      <a:pPr algn="ctr"/>
                      <a:r>
                        <a:rPr lang="en-US" sz="1600" dirty="0"/>
                        <a:t>Paul Ryan</a:t>
                      </a:r>
                    </a:p>
                  </a:txBody>
                  <a:tcPr/>
                </a:tc>
                <a:extLst>
                  <a:ext uri="{0D108BD9-81ED-4DB2-BD59-A6C34878D82A}">
                    <a16:rowId xmlns:a16="http://schemas.microsoft.com/office/drawing/2014/main" val="1734701931"/>
                  </a:ext>
                </a:extLst>
              </a:tr>
              <a:tr h="346643">
                <a:tc>
                  <a:txBody>
                    <a:bodyPr/>
                    <a:lstStyle/>
                    <a:p>
                      <a:pPr algn="ctr"/>
                      <a:r>
                        <a:rPr lang="en-US" sz="1600" dirty="0"/>
                        <a:t>Medical Gas</a:t>
                      </a:r>
                    </a:p>
                  </a:txBody>
                  <a:tcPr/>
                </a:tc>
                <a:tc>
                  <a:txBody>
                    <a:bodyPr/>
                    <a:lstStyle/>
                    <a:p>
                      <a:pPr algn="ctr"/>
                      <a:r>
                        <a:rPr lang="en-US" sz="1600" dirty="0"/>
                        <a:t>Irene Wagner</a:t>
                      </a:r>
                    </a:p>
                  </a:txBody>
                  <a:tcPr/>
                </a:tc>
                <a:tc>
                  <a:txBody>
                    <a:bodyPr/>
                    <a:lstStyle/>
                    <a:p>
                      <a:pPr algn="ctr"/>
                      <a:r>
                        <a:rPr lang="en-US" sz="1600" dirty="0"/>
                        <a:t>Kathleen Hill</a:t>
                      </a:r>
                    </a:p>
                  </a:txBody>
                  <a:tcPr/>
                </a:tc>
                <a:tc>
                  <a:txBody>
                    <a:bodyPr/>
                    <a:lstStyle/>
                    <a:p>
                      <a:pPr algn="ctr"/>
                      <a:r>
                        <a:rPr lang="en-US" sz="1600" dirty="0"/>
                        <a:t>Nancy Sheehan</a:t>
                      </a:r>
                    </a:p>
                  </a:txBody>
                  <a:tcPr/>
                </a:tc>
                <a:tc>
                  <a:txBody>
                    <a:bodyPr/>
                    <a:lstStyle/>
                    <a:p>
                      <a:pPr algn="ctr"/>
                      <a:r>
                        <a:rPr lang="en-US" sz="1600" dirty="0"/>
                        <a:t>Diane Stuart</a:t>
                      </a:r>
                    </a:p>
                  </a:txBody>
                  <a:tcPr/>
                </a:tc>
                <a:extLst>
                  <a:ext uri="{0D108BD9-81ED-4DB2-BD59-A6C34878D82A}">
                    <a16:rowId xmlns:a16="http://schemas.microsoft.com/office/drawing/2014/main" val="217064857"/>
                  </a:ext>
                </a:extLst>
              </a:tr>
              <a:tr h="346643">
                <a:tc>
                  <a:txBody>
                    <a:bodyPr/>
                    <a:lstStyle/>
                    <a:p>
                      <a:pPr algn="ctr"/>
                      <a:r>
                        <a:rPr lang="en-US" sz="1600" dirty="0"/>
                        <a:t>Other</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2282728977"/>
                  </a:ext>
                </a:extLst>
              </a:tr>
            </a:tbl>
          </a:graphicData>
        </a:graphic>
      </p:graphicFrame>
    </p:spTree>
    <p:extLst>
      <p:ext uri="{BB962C8B-B14F-4D97-AF65-F5344CB8AC3E}">
        <p14:creationId xmlns:p14="http://schemas.microsoft.com/office/powerpoint/2010/main" val="44652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92D08-976F-5F4E-9BF3-81305F0A26C7}"/>
              </a:ext>
            </a:extLst>
          </p:cNvPr>
          <p:cNvSpPr>
            <a:spLocks noGrp="1"/>
          </p:cNvSpPr>
          <p:nvPr>
            <p:ph type="title"/>
          </p:nvPr>
        </p:nvSpPr>
        <p:spPr>
          <a:xfrm>
            <a:off x="1066800" y="1295400"/>
            <a:ext cx="4698521" cy="521738"/>
          </a:xfrm>
        </p:spPr>
        <p:txBody>
          <a:bodyPr/>
          <a:lstStyle/>
          <a:p>
            <a:r>
              <a:rPr lang="en-US" sz="3200" dirty="0">
                <a:latin typeface="Calibri" panose="020F0502020204030204" pitchFamily="34" charset="0"/>
                <a:ea typeface="Verdana" panose="020B0604030504040204" pitchFamily="34" charset="0"/>
              </a:rPr>
              <a:t>Cost Containment Proposal</a:t>
            </a:r>
          </a:p>
        </p:txBody>
      </p:sp>
      <p:sp>
        <p:nvSpPr>
          <p:cNvPr id="3" name="Text Placeholder 2">
            <a:extLst>
              <a:ext uri="{FF2B5EF4-FFF2-40B4-BE49-F238E27FC236}">
                <a16:creationId xmlns:a16="http://schemas.microsoft.com/office/drawing/2014/main" id="{AAD20444-1D96-0E46-B9E2-D4DCF86EDF15}"/>
              </a:ext>
            </a:extLst>
          </p:cNvPr>
          <p:cNvSpPr>
            <a:spLocks noGrp="1"/>
          </p:cNvSpPr>
          <p:nvPr>
            <p:ph type="body" idx="1"/>
          </p:nvPr>
        </p:nvSpPr>
        <p:spPr>
          <a:xfrm>
            <a:off x="1066800" y="1805087"/>
            <a:ext cx="10216608" cy="4828715"/>
          </a:xfrm>
        </p:spPr>
        <p:txBody>
          <a:bodyPr/>
          <a:lstStyle/>
          <a:p>
            <a:pPr>
              <a:spcBef>
                <a:spcPts val="0"/>
              </a:spcBef>
            </a:pPr>
            <a:r>
              <a:rPr lang="en-US" sz="1800" b="1" dirty="0">
                <a:latin typeface="+mn-lt"/>
              </a:rPr>
              <a:t>Co-Chairs:  </a:t>
            </a:r>
          </a:p>
          <a:p>
            <a:pPr marL="742950" lvl="1" indent="-285750">
              <a:spcBef>
                <a:spcPts val="0"/>
              </a:spcBef>
            </a:pPr>
            <a:r>
              <a:rPr lang="en-US" sz="1800" dirty="0">
                <a:latin typeface="+mn-lt"/>
              </a:rPr>
              <a:t>Steven Weisman, Sr. Hospital Associate Director for Administration and Supply Chain Mgt. </a:t>
            </a:r>
          </a:p>
          <a:p>
            <a:pPr marL="742950" lvl="1" indent="-285750">
              <a:spcBef>
                <a:spcPts val="0"/>
              </a:spcBef>
            </a:pPr>
            <a:r>
              <a:rPr lang="en-US" sz="1800" dirty="0">
                <a:latin typeface="+mn-lt"/>
              </a:rPr>
              <a:t>William Herrmann, Assistant Vice President, Campus Planning, Design &amp; Construction</a:t>
            </a:r>
          </a:p>
          <a:p>
            <a:r>
              <a:rPr lang="en-US" sz="1800" b="1" dirty="0">
                <a:latin typeface="+mn-lt"/>
              </a:rPr>
              <a:t>Initiative Type:   </a:t>
            </a:r>
            <a:r>
              <a:rPr lang="en-US" sz="1800" dirty="0">
                <a:latin typeface="+mn-lt"/>
              </a:rPr>
              <a:t>Cost Reduction to improve operational excellence and reduce organizational annual spend without diminishing service levels.  </a:t>
            </a:r>
          </a:p>
          <a:p>
            <a:r>
              <a:rPr lang="en-US" sz="1800" b="1" dirty="0">
                <a:latin typeface="+mn-lt"/>
              </a:rPr>
              <a:t>Problem Statement:  </a:t>
            </a:r>
            <a:r>
              <a:rPr lang="en-US" sz="1800" dirty="0">
                <a:latin typeface="+mn-lt"/>
              </a:rPr>
              <a:t> Current spending trends do not always leverage our buying power when considering the combined purchasing volume across campuses, divisions, departments. Many purchases are decentralized and lack standardization. Unutilized services and programs must be identified and eliminated.</a:t>
            </a:r>
          </a:p>
          <a:p>
            <a:pPr>
              <a:spcBef>
                <a:spcPts val="600"/>
              </a:spcBef>
            </a:pPr>
            <a:r>
              <a:rPr lang="en-US" sz="1800" b="1" dirty="0">
                <a:solidFill>
                  <a:srgbClr val="000000"/>
                </a:solidFill>
              </a:rPr>
              <a:t>Objective:</a:t>
            </a:r>
          </a:p>
          <a:p>
            <a:pPr>
              <a:spcBef>
                <a:spcPts val="600"/>
              </a:spcBef>
            </a:pPr>
            <a:r>
              <a:rPr lang="en-US" sz="1800" dirty="0">
                <a:solidFill>
                  <a:srgbClr val="000000"/>
                </a:solidFill>
              </a:rPr>
              <a:t>The objective is to realize 5-10% savings across addressable spend of approximately $ 100M over multiple years. </a:t>
            </a:r>
            <a:endParaRPr lang="en-US" sz="1800" b="1" dirty="0">
              <a:solidFill>
                <a:srgbClr val="000000"/>
              </a:solidFill>
            </a:endParaRPr>
          </a:p>
          <a:p>
            <a:r>
              <a:rPr lang="en-US" sz="1800" b="1" dirty="0">
                <a:latin typeface="+mn-lt"/>
              </a:rPr>
              <a:t>Opportunity:  </a:t>
            </a:r>
            <a:r>
              <a:rPr lang="en-US" sz="1800" dirty="0">
                <a:latin typeface="+mn-lt"/>
              </a:rPr>
              <a:t>There are numerous opportunities for cost avoidance with deliberate consolidation of purchasing contracts and elimination of unnecessary spending if we unify our organization and  focus our approach.</a:t>
            </a:r>
          </a:p>
        </p:txBody>
      </p:sp>
      <p:sp>
        <p:nvSpPr>
          <p:cNvPr id="5" name="Slide Number Placeholder 4">
            <a:extLst>
              <a:ext uri="{FF2B5EF4-FFF2-40B4-BE49-F238E27FC236}">
                <a16:creationId xmlns:a16="http://schemas.microsoft.com/office/drawing/2014/main" id="{CB6EB5AD-2AE2-4C65-9839-8C02D651B6AE}"/>
              </a:ext>
            </a:extLst>
          </p:cNvPr>
          <p:cNvSpPr>
            <a:spLocks noGrp="1"/>
          </p:cNvSpPr>
          <p:nvPr>
            <p:ph type="sldNum" sz="quarter" idx="12"/>
          </p:nvPr>
        </p:nvSpPr>
        <p:spPr/>
        <p:txBody>
          <a:bodyPr/>
          <a:lstStyle/>
          <a:p>
            <a:fld id="{88AEDF26-E5C1-7243-A0E0-6304CF8365AC}" type="slidenum">
              <a:rPr lang="en-US" smtClean="0"/>
              <a:t>2</a:t>
            </a:fld>
            <a:endParaRPr lang="en-US" dirty="0"/>
          </a:p>
        </p:txBody>
      </p:sp>
    </p:spTree>
    <p:extLst>
      <p:ext uri="{BB962C8B-B14F-4D97-AF65-F5344CB8AC3E}">
        <p14:creationId xmlns:p14="http://schemas.microsoft.com/office/powerpoint/2010/main" val="57095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A48631-FCDE-4142-BD3F-E7CFDDB36F68}"/>
              </a:ext>
            </a:extLst>
          </p:cNvPr>
          <p:cNvSpPr>
            <a:spLocks noGrp="1"/>
          </p:cNvSpPr>
          <p:nvPr>
            <p:ph type="title"/>
          </p:nvPr>
        </p:nvSpPr>
        <p:spPr>
          <a:xfrm>
            <a:off x="1097280" y="1295400"/>
            <a:ext cx="10058400" cy="457200"/>
          </a:xfrm>
        </p:spPr>
        <p:txBody>
          <a:bodyPr/>
          <a:lstStyle/>
          <a:p>
            <a:r>
              <a:rPr lang="en-US" sz="3200" dirty="0">
                <a:solidFill>
                  <a:srgbClr val="C00000"/>
                </a:solidFill>
                <a:latin typeface="Calibri" panose="020F0502020204030204" pitchFamily="34" charset="0"/>
              </a:rPr>
              <a:t>What We Learned:</a:t>
            </a:r>
          </a:p>
        </p:txBody>
      </p:sp>
      <p:sp>
        <p:nvSpPr>
          <p:cNvPr id="6" name="Text Placeholder 5">
            <a:extLst>
              <a:ext uri="{FF2B5EF4-FFF2-40B4-BE49-F238E27FC236}">
                <a16:creationId xmlns:a16="http://schemas.microsoft.com/office/drawing/2014/main" id="{1499133B-2657-445F-9EEE-9C774FEBCFFD}"/>
              </a:ext>
            </a:extLst>
          </p:cNvPr>
          <p:cNvSpPr>
            <a:spLocks noGrp="1"/>
          </p:cNvSpPr>
          <p:nvPr>
            <p:ph type="body" idx="1"/>
          </p:nvPr>
        </p:nvSpPr>
        <p:spPr>
          <a:xfrm>
            <a:off x="1066800" y="1875833"/>
            <a:ext cx="10389079" cy="4563454"/>
          </a:xfrm>
        </p:spPr>
        <p:txBody>
          <a:bodyPr/>
          <a:lstStyle/>
          <a:p>
            <a:pPr marL="342900" indent="-342900">
              <a:buFont typeface="Wingdings" panose="05000000000000000000" pitchFamily="2" charset="2"/>
              <a:buChar char="§"/>
            </a:pPr>
            <a:r>
              <a:rPr lang="en-US" sz="1800" dirty="0">
                <a:latin typeface="+mn-lt"/>
              </a:rPr>
              <a:t>Many contracts are already linked to OGS multi agency / preferred vendor / group purchasing contracts.</a:t>
            </a:r>
          </a:p>
          <a:p>
            <a:pPr marL="342900" indent="-342900">
              <a:buFont typeface="Wingdings" panose="05000000000000000000" pitchFamily="2" charset="2"/>
              <a:buChar char="§"/>
            </a:pPr>
            <a:r>
              <a:rPr lang="en-US" sz="1800" dirty="0">
                <a:latin typeface="+mn-lt"/>
              </a:rPr>
              <a:t>OSC was receptive to requests for procurement flexibility in situations where cost savings could be attained.</a:t>
            </a:r>
          </a:p>
          <a:p>
            <a:pPr marL="342900" indent="-342900">
              <a:buFont typeface="Wingdings" panose="05000000000000000000" pitchFamily="2" charset="2"/>
              <a:buChar char="§"/>
            </a:pPr>
            <a:r>
              <a:rPr lang="en-US" sz="1800" dirty="0">
                <a:latin typeface="+mn-lt"/>
              </a:rPr>
              <a:t>We must foster relationships to improve communication between University, Hospital and Vets Home Purchasing departments to further encourage consolidated contracts.</a:t>
            </a:r>
          </a:p>
          <a:p>
            <a:pPr marL="342900" indent="-342900">
              <a:buFont typeface="Wingdings" panose="05000000000000000000" pitchFamily="2" charset="2"/>
              <a:buChar char="§"/>
            </a:pPr>
            <a:r>
              <a:rPr lang="en-US" sz="1800" dirty="0"/>
              <a:t>No contract standardization between East/West for key items such as office supplies, cell phones and computers.</a:t>
            </a:r>
          </a:p>
          <a:p>
            <a:pPr marL="342900" indent="-342900">
              <a:buFont typeface="Wingdings" panose="05000000000000000000" pitchFamily="2" charset="2"/>
              <a:buChar char="§"/>
            </a:pPr>
            <a:r>
              <a:rPr lang="en-US" sz="1800" dirty="0"/>
              <a:t>A communicative process for off-boarding of staff will lead to cost reduction of unutilized software licenses and other technology reoccurring fees.</a:t>
            </a:r>
          </a:p>
          <a:p>
            <a:pPr marL="342900" indent="-342900">
              <a:buFont typeface="Wingdings" panose="05000000000000000000" pitchFamily="2" charset="2"/>
              <a:buChar char="§"/>
            </a:pPr>
            <a:r>
              <a:rPr lang="en-US" sz="1800" dirty="0"/>
              <a:t>Need a single depository for ALL contract activity (minimal visibility between East and West purchasing).</a:t>
            </a:r>
          </a:p>
        </p:txBody>
      </p:sp>
      <p:sp>
        <p:nvSpPr>
          <p:cNvPr id="3" name="Slide Number Placeholder 2">
            <a:extLst>
              <a:ext uri="{FF2B5EF4-FFF2-40B4-BE49-F238E27FC236}">
                <a16:creationId xmlns:a16="http://schemas.microsoft.com/office/drawing/2014/main" id="{43625726-18FB-42BB-B170-06F1AEC9FCDB}"/>
              </a:ext>
            </a:extLst>
          </p:cNvPr>
          <p:cNvSpPr>
            <a:spLocks noGrp="1"/>
          </p:cNvSpPr>
          <p:nvPr>
            <p:ph type="sldNum" sz="quarter" idx="10"/>
          </p:nvPr>
        </p:nvSpPr>
        <p:spPr/>
        <p:txBody>
          <a:bodyPr/>
          <a:lstStyle/>
          <a:p>
            <a:fld id="{88AEDF26-E5C1-7243-A0E0-6304CF8365AC}" type="slidenum">
              <a:rPr lang="en-US" smtClean="0"/>
              <a:pPr/>
              <a:t>3</a:t>
            </a:fld>
            <a:endParaRPr lang="en-US" dirty="0"/>
          </a:p>
        </p:txBody>
      </p:sp>
    </p:spTree>
    <p:extLst>
      <p:ext uri="{BB962C8B-B14F-4D97-AF65-F5344CB8AC3E}">
        <p14:creationId xmlns:p14="http://schemas.microsoft.com/office/powerpoint/2010/main" val="299308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3E121C-AF37-C345-9D32-3EB2D681F397}"/>
              </a:ext>
            </a:extLst>
          </p:cNvPr>
          <p:cNvSpPr>
            <a:spLocks noGrp="1"/>
          </p:cNvSpPr>
          <p:nvPr>
            <p:ph type="title"/>
          </p:nvPr>
        </p:nvSpPr>
        <p:spPr>
          <a:xfrm>
            <a:off x="1066800" y="1295400"/>
            <a:ext cx="10058400" cy="653791"/>
          </a:xfrm>
        </p:spPr>
        <p:txBody>
          <a:bodyPr/>
          <a:lstStyle/>
          <a:p>
            <a:r>
              <a:rPr lang="en-US" sz="3200" dirty="0">
                <a:solidFill>
                  <a:srgbClr val="C00000"/>
                </a:solidFill>
                <a:latin typeface="Calibri" panose="020F0502020204030204" pitchFamily="34" charset="0"/>
              </a:rPr>
              <a:t>Cost Savings Methods</a:t>
            </a:r>
            <a:br>
              <a:rPr lang="en-US" dirty="0">
                <a:solidFill>
                  <a:srgbClr val="C00000"/>
                </a:solidFill>
              </a:rPr>
            </a:br>
            <a:br>
              <a:rPr lang="en-US" dirty="0">
                <a:solidFill>
                  <a:srgbClr val="C00000"/>
                </a:solidFill>
              </a:rPr>
            </a:br>
            <a:endParaRPr lang="en-US" sz="2800" dirty="0">
              <a:solidFill>
                <a:srgbClr val="C00000"/>
              </a:solidFill>
            </a:endParaRPr>
          </a:p>
        </p:txBody>
      </p:sp>
      <p:sp>
        <p:nvSpPr>
          <p:cNvPr id="2" name="Text Placeholder 1">
            <a:extLst>
              <a:ext uri="{FF2B5EF4-FFF2-40B4-BE49-F238E27FC236}">
                <a16:creationId xmlns:a16="http://schemas.microsoft.com/office/drawing/2014/main" id="{FB627481-5C8B-174F-895B-B3B7B3B58A9A}"/>
              </a:ext>
            </a:extLst>
          </p:cNvPr>
          <p:cNvSpPr>
            <a:spLocks noGrp="1"/>
          </p:cNvSpPr>
          <p:nvPr>
            <p:ph type="body" idx="1"/>
          </p:nvPr>
        </p:nvSpPr>
        <p:spPr>
          <a:xfrm>
            <a:off x="1066800" y="1854918"/>
            <a:ext cx="7639735" cy="4551606"/>
          </a:xfrm>
        </p:spPr>
        <p:txBody>
          <a:bodyPr/>
          <a:lstStyle/>
          <a:p>
            <a:pPr marL="342900" indent="-342900">
              <a:lnSpc>
                <a:spcPct val="100000"/>
              </a:lnSpc>
              <a:buFont typeface="Wingdings" panose="05000000000000000000" pitchFamily="2" charset="2"/>
              <a:buChar char="§"/>
            </a:pPr>
            <a:r>
              <a:rPr lang="en-US" dirty="0">
                <a:latin typeface="+mn-lt"/>
              </a:rPr>
              <a:t>Detailed review of current spend data analytics </a:t>
            </a:r>
          </a:p>
          <a:p>
            <a:pPr marL="342900" indent="-342900">
              <a:lnSpc>
                <a:spcPct val="100000"/>
              </a:lnSpc>
              <a:buFont typeface="Wingdings" panose="05000000000000000000" pitchFamily="2" charset="2"/>
              <a:buChar char="§"/>
            </a:pPr>
            <a:r>
              <a:rPr lang="en-US" dirty="0">
                <a:latin typeface="+mn-lt"/>
              </a:rPr>
              <a:t>Contract consolidations</a:t>
            </a:r>
          </a:p>
          <a:p>
            <a:pPr marL="342900" indent="-342900">
              <a:lnSpc>
                <a:spcPct val="100000"/>
              </a:lnSpc>
              <a:buFont typeface="Wingdings" panose="05000000000000000000" pitchFamily="2" charset="2"/>
              <a:buChar char="§"/>
            </a:pPr>
            <a:r>
              <a:rPr lang="en-US" dirty="0">
                <a:latin typeface="+mn-lt"/>
              </a:rPr>
              <a:t>Group purchasing contracts and tier adjustments</a:t>
            </a:r>
          </a:p>
          <a:p>
            <a:pPr marL="342900" indent="-342900">
              <a:lnSpc>
                <a:spcPct val="100000"/>
              </a:lnSpc>
              <a:buFont typeface="Wingdings" panose="05000000000000000000" pitchFamily="2" charset="2"/>
              <a:buChar char="§"/>
            </a:pPr>
            <a:r>
              <a:rPr lang="en-US" dirty="0">
                <a:latin typeface="+mn-lt"/>
              </a:rPr>
              <a:t>Utilization Savings (Price x Usage = Total Cost)</a:t>
            </a:r>
          </a:p>
          <a:p>
            <a:pPr marL="342900" indent="-342900">
              <a:lnSpc>
                <a:spcPct val="100000"/>
              </a:lnSpc>
              <a:buFont typeface="Wingdings" panose="05000000000000000000" pitchFamily="2" charset="2"/>
              <a:buChar char="§"/>
            </a:pPr>
            <a:r>
              <a:rPr lang="en-US" dirty="0">
                <a:latin typeface="+mn-lt"/>
              </a:rPr>
              <a:t>Product Flexibility </a:t>
            </a:r>
          </a:p>
          <a:p>
            <a:pPr marL="342900" indent="-342900">
              <a:lnSpc>
                <a:spcPct val="100000"/>
              </a:lnSpc>
              <a:buFont typeface="Wingdings" panose="05000000000000000000" pitchFamily="2" charset="2"/>
              <a:buChar char="§"/>
            </a:pPr>
            <a:r>
              <a:rPr lang="en-US" dirty="0">
                <a:latin typeface="+mn-lt"/>
              </a:rPr>
              <a:t>Industry Benchmark Analytics</a:t>
            </a:r>
          </a:p>
          <a:p>
            <a:pPr marL="342900" indent="-342900">
              <a:lnSpc>
                <a:spcPct val="100000"/>
              </a:lnSpc>
              <a:buFont typeface="Wingdings" panose="05000000000000000000" pitchFamily="2" charset="2"/>
              <a:buChar char="§"/>
            </a:pPr>
            <a:r>
              <a:rPr lang="en-US" dirty="0">
                <a:latin typeface="+mn-lt"/>
              </a:rPr>
              <a:t>Funding Changes</a:t>
            </a:r>
          </a:p>
          <a:p>
            <a:pPr marL="342900" indent="-342900">
              <a:lnSpc>
                <a:spcPct val="150000"/>
              </a:lnSpc>
              <a:buFont typeface="Wingdings" panose="05000000000000000000" pitchFamily="2" charset="2"/>
              <a:buChar char="§"/>
            </a:pPr>
            <a:endParaRPr lang="en-US" dirty="0"/>
          </a:p>
          <a:p>
            <a:pPr>
              <a:lnSpc>
                <a:spcPct val="150000"/>
              </a:lnSpc>
            </a:pPr>
            <a:endParaRPr lang="en-US" dirty="0"/>
          </a:p>
        </p:txBody>
      </p:sp>
      <p:sp>
        <p:nvSpPr>
          <p:cNvPr id="5" name="Slide Number Placeholder 4">
            <a:extLst>
              <a:ext uri="{FF2B5EF4-FFF2-40B4-BE49-F238E27FC236}">
                <a16:creationId xmlns:a16="http://schemas.microsoft.com/office/drawing/2014/main" id="{84476DB2-9882-4179-B751-69A059AD9555}"/>
              </a:ext>
            </a:extLst>
          </p:cNvPr>
          <p:cNvSpPr>
            <a:spLocks noGrp="1"/>
          </p:cNvSpPr>
          <p:nvPr>
            <p:ph type="sldNum" sz="quarter" idx="12"/>
          </p:nvPr>
        </p:nvSpPr>
        <p:spPr/>
        <p:txBody>
          <a:bodyPr/>
          <a:lstStyle/>
          <a:p>
            <a:fld id="{88AEDF26-E5C1-7243-A0E0-6304CF8365AC}" type="slidenum">
              <a:rPr lang="en-US" smtClean="0"/>
              <a:t>4</a:t>
            </a:fld>
            <a:endParaRPr lang="en-US" dirty="0"/>
          </a:p>
        </p:txBody>
      </p:sp>
    </p:spTree>
    <p:extLst>
      <p:ext uri="{BB962C8B-B14F-4D97-AF65-F5344CB8AC3E}">
        <p14:creationId xmlns:p14="http://schemas.microsoft.com/office/powerpoint/2010/main" val="301117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A153AAD-5258-4A4B-AE5D-3E69059B0DA4}"/>
              </a:ext>
            </a:extLst>
          </p:cNvPr>
          <p:cNvSpPr>
            <a:spLocks noGrp="1"/>
          </p:cNvSpPr>
          <p:nvPr>
            <p:ph type="title"/>
          </p:nvPr>
        </p:nvSpPr>
        <p:spPr>
          <a:xfrm>
            <a:off x="1066800" y="1310821"/>
            <a:ext cx="10058400" cy="1057517"/>
          </a:xfrm>
        </p:spPr>
        <p:txBody>
          <a:bodyPr/>
          <a:lstStyle/>
          <a:p>
            <a:r>
              <a:rPr lang="en-US" sz="3200" dirty="0">
                <a:latin typeface="Calibri" panose="020F0502020204030204" pitchFamily="34" charset="0"/>
                <a:cs typeface="Calibri" panose="020F0502020204030204" pitchFamily="34" charset="0"/>
              </a:rPr>
              <a:t>What We Found:</a:t>
            </a:r>
          </a:p>
        </p:txBody>
      </p:sp>
      <p:graphicFrame>
        <p:nvGraphicFramePr>
          <p:cNvPr id="7" name="Table 6"/>
          <p:cNvGraphicFramePr>
            <a:graphicFrameLocks noGrp="1"/>
          </p:cNvGraphicFramePr>
          <p:nvPr>
            <p:extLst>
              <p:ext uri="{D42A27DB-BD31-4B8C-83A1-F6EECF244321}">
                <p14:modId xmlns:p14="http://schemas.microsoft.com/office/powerpoint/2010/main" val="3986935927"/>
              </p:ext>
            </p:extLst>
          </p:nvPr>
        </p:nvGraphicFramePr>
        <p:xfrm>
          <a:off x="1066800" y="2048645"/>
          <a:ext cx="4036483" cy="1000140"/>
        </p:xfrm>
        <a:graphic>
          <a:graphicData uri="http://schemas.openxmlformats.org/drawingml/2006/table">
            <a:tbl>
              <a:tblPr firstRow="1"/>
              <a:tblGrid>
                <a:gridCol w="4036483">
                  <a:extLst>
                    <a:ext uri="{9D8B030D-6E8A-4147-A177-3AD203B41FA5}">
                      <a16:colId xmlns:a16="http://schemas.microsoft.com/office/drawing/2014/main" val="20000"/>
                    </a:ext>
                  </a:extLst>
                </a:gridCol>
              </a:tblGrid>
              <a:tr h="171516">
                <a:tc>
                  <a:txBody>
                    <a:bodyPr/>
                    <a:lstStyle/>
                    <a:p>
                      <a:pPr algn="l" fontAlgn="b"/>
                      <a:r>
                        <a:rPr lang="en-US" sz="1200" b="1" i="0" u="none" strike="noStrike" dirty="0">
                          <a:solidFill>
                            <a:srgbClr val="000000"/>
                          </a:solidFill>
                          <a:effectLst/>
                          <a:latin typeface="Calibri" panose="020F0502020204030204" pitchFamily="34" charset="0"/>
                        </a:rPr>
                        <a:t>Realized Savings:</a:t>
                      </a:r>
                    </a:p>
                  </a:txBody>
                  <a:tcPr marL="3810" marR="3810" marT="3810" marB="0" anchor="b">
                    <a:lnL>
                      <a:noFill/>
                    </a:lnL>
                    <a:lnR>
                      <a:noFill/>
                    </a:lnR>
                    <a:lnT>
                      <a:noFill/>
                    </a:lnT>
                    <a:lnB>
                      <a:noFill/>
                    </a:lnB>
                    <a:solidFill>
                      <a:srgbClr val="D9E1F2"/>
                    </a:solidFill>
                  </a:tcPr>
                </a:tc>
                <a:extLst>
                  <a:ext uri="{0D108BD9-81ED-4DB2-BD59-A6C34878D82A}">
                    <a16:rowId xmlns:a16="http://schemas.microsoft.com/office/drawing/2014/main" val="10000"/>
                  </a:ext>
                </a:extLst>
              </a:tr>
              <a:tr h="155335">
                <a:tc>
                  <a:txBody>
                    <a:bodyPr/>
                    <a:lstStyle/>
                    <a:p>
                      <a:pPr algn="l" fontAlgn="b"/>
                      <a:r>
                        <a:rPr lang="en-US" sz="2000" b="1" i="0" u="none" strike="noStrike" dirty="0">
                          <a:solidFill>
                            <a:srgbClr val="4472C4"/>
                          </a:solidFill>
                          <a:effectLst/>
                          <a:latin typeface="Calibri" panose="020F0502020204030204" pitchFamily="34" charset="0"/>
                        </a:rPr>
                        <a:t>$10,722,249 over 3 years</a:t>
                      </a:r>
                    </a:p>
                  </a:txBody>
                  <a:tcPr marL="3810" marR="3810" marT="3810" marB="0" anchor="b">
                    <a:lnL>
                      <a:noFill/>
                    </a:lnL>
                    <a:lnR>
                      <a:noFill/>
                    </a:lnR>
                    <a:lnT>
                      <a:noFill/>
                    </a:lnT>
                    <a:lnB>
                      <a:noFill/>
                    </a:lnB>
                  </a:tcPr>
                </a:tc>
                <a:extLst>
                  <a:ext uri="{0D108BD9-81ED-4DB2-BD59-A6C34878D82A}">
                    <a16:rowId xmlns:a16="http://schemas.microsoft.com/office/drawing/2014/main" val="10001"/>
                  </a:ext>
                </a:extLst>
              </a:tr>
              <a:tr h="504840">
                <a:tc>
                  <a:txBody>
                    <a:bodyPr/>
                    <a:lstStyle/>
                    <a:p>
                      <a:pPr algn="l" fontAlgn="b"/>
                      <a:r>
                        <a:rPr lang="en-US" sz="1200" b="1" i="0" u="none" strike="noStrike" dirty="0">
                          <a:solidFill>
                            <a:srgbClr val="000000"/>
                          </a:solidFill>
                          <a:effectLst/>
                          <a:latin typeface="Calibri" panose="020F0502020204030204" pitchFamily="34" charset="0"/>
                        </a:rPr>
                        <a:t>(See “Opportunity Snapshot” sheet for each listed project)</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4" name="Picture 3" descr="Link to download realized savings Excel chart:&#10;&#10;https://www.stonybrook.edu/commcms/financial-sustainability/_docs/slide-5-realized-savings-061621.xlsx">
            <a:extLst>
              <a:ext uri="{FF2B5EF4-FFF2-40B4-BE49-F238E27FC236}">
                <a16:creationId xmlns:a16="http://schemas.microsoft.com/office/drawing/2014/main" id="{396E0415-7FB5-3941-B35F-447B226E096E}"/>
              </a:ext>
            </a:extLst>
          </p:cNvPr>
          <p:cNvPicPr>
            <a:picLocks noChangeAspect="1"/>
          </p:cNvPicPr>
          <p:nvPr/>
        </p:nvPicPr>
        <p:blipFill>
          <a:blip r:embed="rId2"/>
          <a:stretch>
            <a:fillRect/>
          </a:stretch>
        </p:blipFill>
        <p:spPr>
          <a:xfrm>
            <a:off x="5626100" y="488950"/>
            <a:ext cx="5499100" cy="5880100"/>
          </a:xfrm>
          <a:prstGeom prst="rect">
            <a:avLst/>
          </a:prstGeom>
          <a:solidFill>
            <a:schemeClr val="bg1"/>
          </a:solidFill>
        </p:spPr>
      </p:pic>
    </p:spTree>
    <p:extLst>
      <p:ext uri="{BB962C8B-B14F-4D97-AF65-F5344CB8AC3E}">
        <p14:creationId xmlns:p14="http://schemas.microsoft.com/office/powerpoint/2010/main" val="113236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C85721-66BA-F447-9EE0-35F81E98E35B}"/>
              </a:ext>
            </a:extLst>
          </p:cNvPr>
          <p:cNvSpPr>
            <a:spLocks noGrp="1"/>
          </p:cNvSpPr>
          <p:nvPr>
            <p:ph type="title"/>
          </p:nvPr>
        </p:nvSpPr>
        <p:spPr>
          <a:xfrm>
            <a:off x="1066800" y="1289955"/>
            <a:ext cx="10058400" cy="607317"/>
          </a:xfrm>
        </p:spPr>
        <p:txBody>
          <a:bodyPr/>
          <a:lstStyle/>
          <a:p>
            <a:r>
              <a:rPr lang="en-US" sz="3200" dirty="0">
                <a:latin typeface="Calibri" panose="020F0502020204030204" pitchFamily="34" charset="0"/>
                <a:ea typeface="Verdana" panose="020B0604030504040204" pitchFamily="34" charset="0"/>
                <a:cs typeface="Calibri" panose="020F0502020204030204" pitchFamily="34" charset="0"/>
              </a:rPr>
              <a:t>Current Proposed Ideas:</a:t>
            </a:r>
          </a:p>
        </p:txBody>
      </p:sp>
      <p:graphicFrame>
        <p:nvGraphicFramePr>
          <p:cNvPr id="9" name="Table 8"/>
          <p:cNvGraphicFramePr>
            <a:graphicFrameLocks noGrp="1"/>
          </p:cNvGraphicFramePr>
          <p:nvPr>
            <p:extLst>
              <p:ext uri="{D42A27DB-BD31-4B8C-83A1-F6EECF244321}">
                <p14:modId xmlns:p14="http://schemas.microsoft.com/office/powerpoint/2010/main" val="1861959393"/>
              </p:ext>
            </p:extLst>
          </p:nvPr>
        </p:nvGraphicFramePr>
        <p:xfrm>
          <a:off x="1066800" y="1897272"/>
          <a:ext cx="3537542" cy="1101090"/>
        </p:xfrm>
        <a:graphic>
          <a:graphicData uri="http://schemas.openxmlformats.org/drawingml/2006/table">
            <a:tbl>
              <a:tblPr firstRow="1"/>
              <a:tblGrid>
                <a:gridCol w="3537542">
                  <a:extLst>
                    <a:ext uri="{9D8B030D-6E8A-4147-A177-3AD203B41FA5}">
                      <a16:colId xmlns:a16="http://schemas.microsoft.com/office/drawing/2014/main" val="20000"/>
                    </a:ext>
                  </a:extLst>
                </a:gridCol>
              </a:tblGrid>
              <a:tr h="198120">
                <a:tc>
                  <a:txBody>
                    <a:bodyPr/>
                    <a:lstStyle/>
                    <a:p>
                      <a:pPr algn="l" fontAlgn="b"/>
                      <a:r>
                        <a:rPr lang="en-US" sz="1200" b="1" i="0" u="none" strike="noStrike" dirty="0">
                          <a:solidFill>
                            <a:srgbClr val="000000"/>
                          </a:solidFill>
                          <a:effectLst/>
                          <a:latin typeface="Calibri" panose="020F0502020204030204" pitchFamily="34" charset="0"/>
                        </a:rPr>
                        <a:t>Proposed Savings:</a:t>
                      </a:r>
                    </a:p>
                  </a:txBody>
                  <a:tcPr marL="3810" marR="3810" marT="3810" marB="0" anchor="b">
                    <a:lnL>
                      <a:noFill/>
                    </a:lnL>
                    <a:lnR>
                      <a:noFill/>
                    </a:lnR>
                    <a:lnT>
                      <a:noFill/>
                    </a:lnT>
                    <a:lnB>
                      <a:noFill/>
                    </a:lnB>
                    <a:solidFill>
                      <a:srgbClr val="D9E1F2"/>
                    </a:solidFill>
                  </a:tcPr>
                </a:tc>
                <a:extLst>
                  <a:ext uri="{0D108BD9-81ED-4DB2-BD59-A6C34878D82A}">
                    <a16:rowId xmlns:a16="http://schemas.microsoft.com/office/drawing/2014/main" val="10000"/>
                  </a:ext>
                </a:extLst>
              </a:tr>
              <a:tr h="182880">
                <a:tc>
                  <a:txBody>
                    <a:bodyPr/>
                    <a:lstStyle/>
                    <a:p>
                      <a:pPr algn="l" fontAlgn="b"/>
                      <a:r>
                        <a:rPr lang="en-US" sz="2000" b="1" i="0" u="none" strike="noStrike" dirty="0">
                          <a:solidFill>
                            <a:srgbClr val="4472C4"/>
                          </a:solidFill>
                          <a:effectLst/>
                          <a:latin typeface="Calibri" panose="020F0502020204030204" pitchFamily="34" charset="0"/>
                        </a:rPr>
                        <a:t>$ 4,746,326 over 3 years</a:t>
                      </a:r>
                    </a:p>
                  </a:txBody>
                  <a:tcPr marL="3810" marR="3810" marT="3810" marB="0" anchor="b">
                    <a:lnL>
                      <a:noFill/>
                    </a:lnL>
                    <a:lnR>
                      <a:noFill/>
                    </a:lnR>
                    <a:lnT>
                      <a:noFill/>
                    </a:lnT>
                    <a:lnB>
                      <a:noFill/>
                    </a:lnB>
                  </a:tcPr>
                </a:tc>
                <a:extLst>
                  <a:ext uri="{0D108BD9-81ED-4DB2-BD59-A6C34878D82A}">
                    <a16:rowId xmlns:a16="http://schemas.microsoft.com/office/drawing/2014/main" val="10001"/>
                  </a:ext>
                </a:extLst>
              </a:tr>
              <a:tr h="594360">
                <a:tc>
                  <a:txBody>
                    <a:bodyPr/>
                    <a:lstStyle/>
                    <a:p>
                      <a:pPr algn="l" fontAlgn="b"/>
                      <a:r>
                        <a:rPr lang="en-US" sz="1200" b="1" i="0" u="none" strike="noStrike" dirty="0">
                          <a:solidFill>
                            <a:srgbClr val="000000"/>
                          </a:solidFill>
                          <a:effectLst/>
                          <a:latin typeface="Calibri" panose="020F0502020204030204" pitchFamily="34" charset="0"/>
                        </a:rPr>
                        <a:t>(See “Opportunity Snapshot” sheet for each listed project)</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2" name="Picture 1" descr="Text box indicates proposed total savings of $4,746,326 (slide 11 referenced). Realized total savings of $10,722,249. Combined total savings are $15,468,575.">
            <a:extLst>
              <a:ext uri="{FF2B5EF4-FFF2-40B4-BE49-F238E27FC236}">
                <a16:creationId xmlns:a16="http://schemas.microsoft.com/office/drawing/2014/main" id="{FDE05B2C-2A42-43B3-9769-9F1B65582193}"/>
              </a:ext>
            </a:extLst>
          </p:cNvPr>
          <p:cNvPicPr>
            <a:picLocks noChangeAspect="1"/>
          </p:cNvPicPr>
          <p:nvPr/>
        </p:nvPicPr>
        <p:blipFill>
          <a:blip r:embed="rId2"/>
          <a:stretch>
            <a:fillRect/>
          </a:stretch>
        </p:blipFill>
        <p:spPr>
          <a:xfrm>
            <a:off x="1066800" y="3811893"/>
            <a:ext cx="3537542" cy="1834613"/>
          </a:xfrm>
          <a:prstGeom prst="rect">
            <a:avLst/>
          </a:prstGeom>
        </p:spPr>
      </p:pic>
      <p:pic>
        <p:nvPicPr>
          <p:cNvPr id="3" name="Picture 2" descr="Link to download proposed savings Excel chart:&#10;&#10;https://www.stonybrook.edu/commcms/financial-sustainability/_docs/slide-6-proposed-savings-061621.xlsx"/>
          <p:cNvPicPr>
            <a:picLocks noChangeAspect="1"/>
          </p:cNvPicPr>
          <p:nvPr/>
        </p:nvPicPr>
        <p:blipFill>
          <a:blip r:embed="rId3"/>
          <a:stretch>
            <a:fillRect/>
          </a:stretch>
        </p:blipFill>
        <p:spPr>
          <a:xfrm>
            <a:off x="4880188" y="1901146"/>
            <a:ext cx="6776581" cy="2822700"/>
          </a:xfrm>
          <a:prstGeom prst="rect">
            <a:avLst/>
          </a:prstGeom>
        </p:spPr>
      </p:pic>
      <p:sp>
        <p:nvSpPr>
          <p:cNvPr id="5" name="Slide Number Placeholder 4">
            <a:extLst>
              <a:ext uri="{FF2B5EF4-FFF2-40B4-BE49-F238E27FC236}">
                <a16:creationId xmlns:a16="http://schemas.microsoft.com/office/drawing/2014/main" id="{4DC685FD-F396-4172-A883-D3D918965320}"/>
              </a:ext>
            </a:extLst>
          </p:cNvPr>
          <p:cNvSpPr txBox="1">
            <a:spLocks/>
          </p:cNvSpPr>
          <p:nvPr/>
        </p:nvSpPr>
        <p:spPr>
          <a:xfrm>
            <a:off x="8457156" y="627588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AEDF26-E5C1-7243-A0E0-6304CF8365AC}" type="slidenum">
              <a:rPr lang="en-US" sz="1200" smtClean="0"/>
              <a:pPr algn="r"/>
              <a:t>6</a:t>
            </a:fld>
            <a:endParaRPr lang="en-US" sz="1200" dirty="0"/>
          </a:p>
        </p:txBody>
      </p:sp>
    </p:spTree>
    <p:extLst>
      <p:ext uri="{BB962C8B-B14F-4D97-AF65-F5344CB8AC3E}">
        <p14:creationId xmlns:p14="http://schemas.microsoft.com/office/powerpoint/2010/main" val="2675443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9256CD-C37C-4D29-B4AC-F1D15D9188CD}"/>
              </a:ext>
            </a:extLst>
          </p:cNvPr>
          <p:cNvSpPr>
            <a:spLocks noGrp="1"/>
          </p:cNvSpPr>
          <p:nvPr>
            <p:ph type="title"/>
          </p:nvPr>
        </p:nvSpPr>
        <p:spPr>
          <a:xfrm>
            <a:off x="1063752" y="1015444"/>
            <a:ext cx="10058400" cy="477329"/>
          </a:xfrm>
        </p:spPr>
        <p:txBody>
          <a:bodyPr/>
          <a:lstStyle/>
          <a:p>
            <a:r>
              <a:rPr lang="en-US" sz="3200" dirty="0">
                <a:solidFill>
                  <a:srgbClr val="C00000"/>
                </a:solidFill>
                <a:latin typeface="Calibri" panose="020F0502020204030204" pitchFamily="34" charset="0"/>
              </a:rPr>
              <a:t>Recommendation:</a:t>
            </a:r>
          </a:p>
        </p:txBody>
      </p:sp>
      <p:sp>
        <p:nvSpPr>
          <p:cNvPr id="8" name="Text Placeholder 7">
            <a:extLst>
              <a:ext uri="{FF2B5EF4-FFF2-40B4-BE49-F238E27FC236}">
                <a16:creationId xmlns:a16="http://schemas.microsoft.com/office/drawing/2014/main" id="{629DFA5C-78B2-48DF-9C3E-85F75FEA6C41}"/>
              </a:ext>
            </a:extLst>
          </p:cNvPr>
          <p:cNvSpPr>
            <a:spLocks noGrp="1"/>
          </p:cNvSpPr>
          <p:nvPr>
            <p:ph type="body" idx="1"/>
          </p:nvPr>
        </p:nvSpPr>
        <p:spPr>
          <a:xfrm>
            <a:off x="1063752" y="1626557"/>
            <a:ext cx="10330774" cy="3374869"/>
          </a:xfrm>
        </p:spPr>
        <p:txBody>
          <a:bodyPr/>
          <a:lstStyle/>
          <a:p>
            <a:pPr>
              <a:spcBef>
                <a:spcPts val="600"/>
              </a:spcBef>
              <a:spcAft>
                <a:spcPts val="600"/>
              </a:spcAft>
            </a:pPr>
            <a:r>
              <a:rPr lang="en-US" sz="1800" dirty="0">
                <a:latin typeface="+mn-lt"/>
              </a:rPr>
              <a:t>Continue the Cost Containment Working Group in order to build upon the $15M in savings discovered in first phase of this group.  Opportunities Include:</a:t>
            </a:r>
            <a:endParaRPr lang="en-US" dirty="0">
              <a:latin typeface="+mn-lt"/>
            </a:endParaRPr>
          </a:p>
          <a:p>
            <a:pPr marL="863600" lvl="2" indent="-342900">
              <a:buFont typeface="Wingdings" panose="05000000000000000000" pitchFamily="2" charset="2"/>
              <a:buChar char="§"/>
            </a:pPr>
            <a:r>
              <a:rPr lang="en-US" dirty="0"/>
              <a:t>Create cross functional working groups to find additional savings.</a:t>
            </a:r>
          </a:p>
          <a:p>
            <a:pPr marL="863600" lvl="2" indent="-342900">
              <a:buFont typeface="Wingdings" panose="05000000000000000000" pitchFamily="2" charset="2"/>
              <a:buChar char="§"/>
            </a:pPr>
            <a:r>
              <a:rPr lang="en-US" dirty="0">
                <a:latin typeface="+mn-lt"/>
              </a:rPr>
              <a:t>Ensure when an employee terminates, there needs to be a formal process to notify all IT system managers to reduce technology contract costs.</a:t>
            </a:r>
          </a:p>
          <a:p>
            <a:pPr marL="863600" lvl="2" indent="-342900">
              <a:buFont typeface="Wingdings" panose="05000000000000000000" pitchFamily="2" charset="2"/>
              <a:buChar char="§"/>
            </a:pPr>
            <a:r>
              <a:rPr lang="en-US" dirty="0"/>
              <a:t>IT contract renewals must include a reconciliation of user licenses and usage to prevent overpayment.</a:t>
            </a:r>
            <a:endParaRPr lang="en-US" dirty="0">
              <a:latin typeface="+mn-lt"/>
            </a:endParaRPr>
          </a:p>
          <a:p>
            <a:pPr marL="863600" lvl="2" indent="-342900">
              <a:buFont typeface="Wingdings" panose="05000000000000000000" pitchFamily="2" charset="2"/>
              <a:buChar char="§"/>
            </a:pPr>
            <a:r>
              <a:rPr lang="en-US" dirty="0">
                <a:latin typeface="+mn-lt"/>
              </a:rPr>
              <a:t>Propose cell phone policy changes</a:t>
            </a:r>
          </a:p>
          <a:p>
            <a:pPr marL="863600" lvl="2" indent="-342900">
              <a:buFont typeface="Wingdings" panose="05000000000000000000" pitchFamily="2" charset="2"/>
              <a:buChar char="§"/>
            </a:pPr>
            <a:r>
              <a:rPr lang="en-US" dirty="0">
                <a:latin typeface="+mn-lt"/>
              </a:rPr>
              <a:t>Implement Proposed ideas (next slide)</a:t>
            </a:r>
          </a:p>
          <a:p>
            <a:pPr marL="342900" indent="-342900">
              <a:buFont typeface="Wingdings" panose="05000000000000000000" pitchFamily="2" charset="2"/>
              <a:buChar char="§"/>
            </a:pPr>
            <a:endParaRPr lang="en-US" b="1" dirty="0"/>
          </a:p>
          <a:p>
            <a:pPr marL="342900" indent="-342900">
              <a:buFont typeface="Wingdings" panose="05000000000000000000" pitchFamily="2" charset="2"/>
              <a:buChar char="§"/>
            </a:pPr>
            <a:endParaRPr lang="en-US" b="1" dirty="0"/>
          </a:p>
          <a:p>
            <a:pPr marL="342900" indent="-342900">
              <a:buFont typeface="Wingdings" panose="05000000000000000000" pitchFamily="2" charset="2"/>
              <a:buChar char="§"/>
            </a:pPr>
            <a:endParaRPr lang="en-US" b="1" dirty="0"/>
          </a:p>
          <a:p>
            <a:pPr marL="342900" indent="-342900">
              <a:buFont typeface="Wingdings" panose="05000000000000000000" pitchFamily="2" charset="2"/>
              <a:buChar char="§"/>
            </a:pPr>
            <a:endParaRPr lang="en-US" b="1" dirty="0"/>
          </a:p>
          <a:p>
            <a:endParaRPr lang="en-US" dirty="0"/>
          </a:p>
        </p:txBody>
      </p:sp>
      <p:sp>
        <p:nvSpPr>
          <p:cNvPr id="2" name="Slide Number Placeholder 1">
            <a:extLst>
              <a:ext uri="{FF2B5EF4-FFF2-40B4-BE49-F238E27FC236}">
                <a16:creationId xmlns:a16="http://schemas.microsoft.com/office/drawing/2014/main" id="{3C67C1D1-02D1-4716-8DEC-A9ED90BB84E7}"/>
              </a:ext>
            </a:extLst>
          </p:cNvPr>
          <p:cNvSpPr>
            <a:spLocks noGrp="1"/>
          </p:cNvSpPr>
          <p:nvPr>
            <p:ph type="sldNum" sz="quarter" idx="12"/>
          </p:nvPr>
        </p:nvSpPr>
        <p:spPr/>
        <p:txBody>
          <a:bodyPr/>
          <a:lstStyle/>
          <a:p>
            <a:fld id="{88AEDF26-E5C1-7243-A0E0-6304CF8365AC}" type="slidenum">
              <a:rPr lang="en-US" smtClean="0"/>
              <a:t>7</a:t>
            </a:fld>
            <a:endParaRPr lang="en-US" dirty="0"/>
          </a:p>
        </p:txBody>
      </p:sp>
    </p:spTree>
    <p:extLst>
      <p:ext uri="{BB962C8B-B14F-4D97-AF65-F5344CB8AC3E}">
        <p14:creationId xmlns:p14="http://schemas.microsoft.com/office/powerpoint/2010/main" val="383912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7" name="Title 3">
            <a:extLst>
              <a:ext uri="{FF2B5EF4-FFF2-40B4-BE49-F238E27FC236}">
                <a16:creationId xmlns:a16="http://schemas.microsoft.com/office/drawing/2014/main" id="{CB1C5297-CEF4-4B25-B54F-2BE5E08EFA8A}"/>
              </a:ext>
            </a:extLst>
          </p:cNvPr>
          <p:cNvSpPr>
            <a:spLocks noGrp="1"/>
          </p:cNvSpPr>
          <p:nvPr>
            <p:ph type="title"/>
          </p:nvPr>
        </p:nvSpPr>
        <p:spPr>
          <a:xfrm>
            <a:off x="988828" y="967548"/>
            <a:ext cx="10136372" cy="518574"/>
          </a:xfrm>
        </p:spPr>
        <p:txBody>
          <a:bodyPr/>
          <a:lstStyle/>
          <a:p>
            <a:r>
              <a:rPr lang="en-US" sz="3200" dirty="0">
                <a:solidFill>
                  <a:srgbClr val="C00000"/>
                </a:solidFill>
                <a:latin typeface="Calibri" panose="020F0502020204030204" pitchFamily="34" charset="0"/>
              </a:rPr>
              <a:t>Cost/Benefit Information</a:t>
            </a:r>
          </a:p>
        </p:txBody>
      </p:sp>
      <p:sp>
        <p:nvSpPr>
          <p:cNvPr id="5" name="Google Shape;180;gc6d122f96b_0_7"/>
          <p:cNvSpPr/>
          <p:nvPr/>
        </p:nvSpPr>
        <p:spPr>
          <a:xfrm>
            <a:off x="988422" y="1542327"/>
            <a:ext cx="9114225" cy="5343342"/>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US" sz="1600" b="1" dirty="0">
                <a:latin typeface="Verdana"/>
                <a:ea typeface="Verdana"/>
                <a:cs typeface="Verdana"/>
                <a:sym typeface="Verdana"/>
              </a:rPr>
              <a:t>Benefits:</a:t>
            </a:r>
          </a:p>
          <a:p>
            <a:pPr marL="742950" lvl="1" indent="-285750">
              <a:buClr>
                <a:srgbClr val="000000"/>
              </a:buClr>
              <a:buSzPts val="1800"/>
              <a:buFont typeface="Arial" panose="020B0604020202020204" pitchFamily="34" charset="0"/>
              <a:buChar char="•"/>
            </a:pPr>
            <a:r>
              <a:rPr lang="en-US" sz="1600" dirty="0">
                <a:latin typeface="Verdana"/>
                <a:ea typeface="Verdana"/>
                <a:cs typeface="Verdana"/>
                <a:sym typeface="Verdana"/>
              </a:rPr>
              <a:t>There is almost $5M in proposed opportunities to pursue immediately</a:t>
            </a:r>
          </a:p>
          <a:p>
            <a:pPr marL="742950" lvl="1" indent="-285750">
              <a:buClr>
                <a:srgbClr val="000000"/>
              </a:buClr>
              <a:buSzPts val="1800"/>
              <a:buFont typeface="Arial" panose="020B0604020202020204" pitchFamily="34" charset="0"/>
              <a:buChar char="•"/>
            </a:pPr>
            <a:r>
              <a:rPr lang="en-US" sz="1600" dirty="0">
                <a:latin typeface="Verdana"/>
                <a:ea typeface="Verdana"/>
                <a:cs typeface="Verdana"/>
                <a:sym typeface="Verdana"/>
              </a:rPr>
              <a:t>Continuing these efforts with East/West Procurement teams supports One Campus</a:t>
            </a:r>
          </a:p>
          <a:p>
            <a:pPr marL="742950" lvl="1" indent="-285750">
              <a:buClr>
                <a:srgbClr val="000000"/>
              </a:buClr>
              <a:buSzPts val="1800"/>
              <a:buFont typeface="Arial" panose="020B0604020202020204" pitchFamily="34" charset="0"/>
              <a:buChar char="•"/>
            </a:pPr>
            <a:r>
              <a:rPr lang="en-US" sz="1600" dirty="0">
                <a:latin typeface="Verdana"/>
                <a:ea typeface="Verdana"/>
                <a:cs typeface="Verdana"/>
                <a:sym typeface="Verdana"/>
              </a:rPr>
              <a:t>Savings can immediately be applied to academic and healthcare investments</a:t>
            </a:r>
          </a:p>
          <a:p>
            <a:pPr marL="285750" indent="-285750">
              <a:buClr>
                <a:srgbClr val="000000"/>
              </a:buClr>
              <a:buSzPts val="1800"/>
              <a:buFont typeface="Arial" panose="020B0604020202020204" pitchFamily="34" charset="0"/>
              <a:buChar char="•"/>
            </a:pPr>
            <a:endParaRPr lang="en-US" sz="1600" dirty="0">
              <a:latin typeface="Verdana"/>
              <a:ea typeface="Verdana"/>
              <a:cs typeface="Verdana"/>
              <a:sym typeface="Verdana"/>
            </a:endParaRPr>
          </a:p>
          <a:p>
            <a:pPr>
              <a:buClr>
                <a:srgbClr val="000000"/>
              </a:buClr>
              <a:buSzPts val="1800"/>
            </a:pPr>
            <a:r>
              <a:rPr lang="en-US" sz="1600" b="1" dirty="0">
                <a:latin typeface="Verdana"/>
                <a:ea typeface="Verdana"/>
                <a:cs typeface="Verdana"/>
                <a:sym typeface="Verdana"/>
              </a:rPr>
              <a:t>Cost/Investments:</a:t>
            </a:r>
          </a:p>
          <a:p>
            <a:pPr>
              <a:buClr>
                <a:srgbClr val="000000"/>
              </a:buClr>
              <a:buSzPts val="1800"/>
            </a:pPr>
            <a:endParaRPr lang="en-US" sz="1600" b="1" dirty="0">
              <a:latin typeface="Verdana"/>
              <a:ea typeface="Verdana"/>
              <a:cs typeface="Verdana"/>
              <a:sym typeface="Verdana"/>
            </a:endParaRPr>
          </a:p>
          <a:p>
            <a:pPr marL="742950" lvl="1" indent="-285750">
              <a:buSzPts val="1800"/>
              <a:buFont typeface="Arial" panose="020B0604020202020204" pitchFamily="34" charset="0"/>
              <a:buChar char="•"/>
            </a:pPr>
            <a:r>
              <a:rPr lang="en-US" sz="1600" dirty="0">
                <a:latin typeface="Verdana"/>
                <a:ea typeface="Verdana"/>
                <a:cs typeface="Verdana"/>
                <a:sym typeface="Verdana"/>
              </a:rPr>
              <a:t>Minimal investment may be required for spend analytics</a:t>
            </a:r>
          </a:p>
          <a:p>
            <a:pPr marL="742950" lvl="1" indent="-285750">
              <a:buSzPts val="1800"/>
              <a:buFont typeface="Arial" panose="020B0604020202020204" pitchFamily="34" charset="0"/>
              <a:buChar char="•"/>
            </a:pPr>
            <a:r>
              <a:rPr lang="en-US" sz="1600" dirty="0">
                <a:latin typeface="Verdana"/>
                <a:ea typeface="Verdana"/>
                <a:cs typeface="Verdana"/>
                <a:sym typeface="Verdana"/>
              </a:rPr>
              <a:t>Additional Procurement FTEs with Strategic Sourcing expertise would increase savings </a:t>
            </a:r>
          </a:p>
          <a:p>
            <a:pPr marL="285750" indent="-285750">
              <a:buClr>
                <a:srgbClr val="000000"/>
              </a:buClr>
              <a:buSzPts val="1800"/>
              <a:buFont typeface="Arial" panose="020B0604020202020204" pitchFamily="34" charset="0"/>
              <a:buChar char="•"/>
            </a:pPr>
            <a:endParaRPr lang="en-US" sz="1600" dirty="0">
              <a:latin typeface="Verdana"/>
              <a:ea typeface="Verdana"/>
              <a:cs typeface="Verdana"/>
              <a:sym typeface="Verdana"/>
            </a:endParaRPr>
          </a:p>
          <a:p>
            <a:pPr>
              <a:buClr>
                <a:srgbClr val="000000"/>
              </a:buClr>
              <a:buSzPts val="1800"/>
            </a:pPr>
            <a:r>
              <a:rPr lang="en-US" sz="1600" b="1" dirty="0">
                <a:latin typeface="Verdana"/>
                <a:ea typeface="Verdana"/>
                <a:cs typeface="Verdana"/>
                <a:sym typeface="Verdana"/>
              </a:rPr>
              <a:t>Ease of Implementation:</a:t>
            </a:r>
          </a:p>
          <a:p>
            <a:pPr>
              <a:buClr>
                <a:srgbClr val="000000"/>
              </a:buClr>
              <a:buSzPts val="1800"/>
            </a:pPr>
            <a:endParaRPr lang="en-US" sz="1600" b="1" dirty="0">
              <a:latin typeface="Verdana"/>
              <a:ea typeface="Verdana"/>
              <a:cs typeface="Verdana"/>
              <a:sym typeface="Verdana"/>
            </a:endParaRPr>
          </a:p>
          <a:p>
            <a:pPr marL="742950" lvl="1" indent="-285750">
              <a:buSzPts val="1800"/>
              <a:buFont typeface="Arial" panose="020B0604020202020204" pitchFamily="34" charset="0"/>
              <a:buChar char="•"/>
            </a:pPr>
            <a:r>
              <a:rPr lang="en-US" sz="1600" dirty="0">
                <a:solidFill>
                  <a:schemeClr val="dk1"/>
                </a:solidFill>
                <a:latin typeface="Verdana"/>
                <a:ea typeface="Verdana"/>
                <a:cs typeface="Verdana"/>
                <a:sym typeface="Verdana"/>
              </a:rPr>
              <a:t>The foundation is set to continue the cost containment efforts.</a:t>
            </a:r>
            <a:endParaRPr sz="1600" dirty="0">
              <a:latin typeface="Verdana" panose="020B0604030504040204" pitchFamily="34" charset="0"/>
              <a:ea typeface="Verdana" panose="020B0604030504040204" pitchFamily="34" charset="0"/>
              <a:cs typeface="Verdana"/>
              <a:sym typeface="Verdana"/>
            </a:endParaRPr>
          </a:p>
        </p:txBody>
      </p:sp>
      <p:sp>
        <p:nvSpPr>
          <p:cNvPr id="179" name="Google Shape;179;gc6d122f96b_0_7"/>
          <p:cNvSpPr txBox="1">
            <a:spLocks noGrp="1"/>
          </p:cNvSpPr>
          <p:nvPr>
            <p:ph type="sldNum" idx="12"/>
          </p:nvPr>
        </p:nvSpPr>
        <p:spPr>
          <a:xfrm>
            <a:off x="8056284" y="6425175"/>
            <a:ext cx="2057400" cy="3651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pPr/>
              <a:t>8</a:t>
            </a:fld>
            <a:endParaRPr/>
          </a:p>
        </p:txBody>
      </p:sp>
    </p:spTree>
    <p:extLst>
      <p:ext uri="{BB962C8B-B14F-4D97-AF65-F5344CB8AC3E}">
        <p14:creationId xmlns:p14="http://schemas.microsoft.com/office/powerpoint/2010/main" val="8187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F575F2C-5277-6444-B054-C5DE30B1F157}"/>
              </a:ext>
            </a:extLst>
          </p:cNvPr>
          <p:cNvSpPr>
            <a:spLocks noGrp="1"/>
          </p:cNvSpPr>
          <p:nvPr>
            <p:ph type="title"/>
          </p:nvPr>
        </p:nvSpPr>
        <p:spPr>
          <a:xfrm>
            <a:off x="1066800" y="1214579"/>
            <a:ext cx="10058400" cy="462373"/>
          </a:xfrm>
        </p:spPr>
        <p:txBody>
          <a:bodyPr>
            <a:noAutofit/>
          </a:bodyPr>
          <a:lstStyle/>
          <a:p>
            <a:pPr lvl="0" algn="ctr" defTabSz="694944">
              <a:spcBef>
                <a:spcPts val="0"/>
              </a:spcBef>
              <a:defRPr/>
            </a:pPr>
            <a:r>
              <a:rPr lang="en-US" sz="3200" kern="0" dirty="0">
                <a:solidFill>
                  <a:srgbClr val="FFFFFF"/>
                </a:solidFill>
                <a:latin typeface="Cabin" pitchFamily="2" charset="77"/>
                <a:sym typeface="Effra Heavy"/>
              </a:rPr>
              <a:t>Questions</a:t>
            </a:r>
          </a:p>
        </p:txBody>
      </p:sp>
      <p:pic>
        <p:nvPicPr>
          <p:cNvPr id="5" name="object 15" descr="Question mark graphic">
            <a:extLst>
              <a:ext uri="{FF2B5EF4-FFF2-40B4-BE49-F238E27FC236}">
                <a16:creationId xmlns:a16="http://schemas.microsoft.com/office/drawing/2014/main" id="{C4D043FB-DFE9-E94F-824E-B27475DE4C7B}"/>
              </a:ext>
            </a:extLst>
          </p:cNvPr>
          <p:cNvPicPr>
            <a:picLocks noChangeAspect="1"/>
          </p:cNvPicPr>
          <p:nvPr/>
        </p:nvPicPr>
        <p:blipFill>
          <a:blip r:embed="rId2"/>
          <a:stretch>
            <a:fillRect/>
          </a:stretch>
        </p:blipFill>
        <p:spPr>
          <a:xfrm>
            <a:off x="4168902" y="1969005"/>
            <a:ext cx="3810001" cy="3797810"/>
          </a:xfrm>
          <a:prstGeom prst="rect">
            <a:avLst/>
          </a:prstGeom>
          <a:ln w="12700" cap="flat">
            <a:noFill/>
            <a:miter lim="400000"/>
          </a:ln>
          <a:effectLst/>
        </p:spPr>
      </p:pic>
      <p:sp>
        <p:nvSpPr>
          <p:cNvPr id="10" name="Slide Number Placeholder 2">
            <a:extLst>
              <a:ext uri="{FF2B5EF4-FFF2-40B4-BE49-F238E27FC236}">
                <a16:creationId xmlns:a16="http://schemas.microsoft.com/office/drawing/2014/main" id="{2D250AB5-9ED6-824F-A0A6-5A66FB9EAF8F}"/>
              </a:ext>
            </a:extLst>
          </p:cNvPr>
          <p:cNvSpPr txBox="1">
            <a:spLocks noGrp="1"/>
          </p:cNvSpPr>
          <p:nvPr>
            <p:ph type="sldNum" sz="quarter" idx="2"/>
          </p:nvPr>
        </p:nvSpPr>
        <p:spPr>
          <a:xfrm>
            <a:off x="10954953" y="6347163"/>
            <a:ext cx="245403"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FillTx/>
                <a:latin typeface="Museo Slab 900"/>
                <a:ea typeface="Museo Slab 900"/>
                <a:cs typeface="Museo Slab 900"/>
                <a:sym typeface="Museo Slab 900"/>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US" smtClean="0"/>
              <a:pPr/>
              <a:t>9</a:t>
            </a:fld>
            <a:endParaRPr/>
          </a:p>
        </p:txBody>
      </p:sp>
    </p:spTree>
    <p:extLst>
      <p:ext uri="{BB962C8B-B14F-4D97-AF65-F5344CB8AC3E}">
        <p14:creationId xmlns:p14="http://schemas.microsoft.com/office/powerpoint/2010/main" val="1784394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0355 Powerpoint_Template_BrandFonts_WIDE" id="{5D14662A-8BAA-4A48-8855-CB64C93D5119}" vid="{5D2E4CAD-B484-674D-8639-085B21DC4B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3591</TotalTime>
  <Words>762</Words>
  <Application>Microsoft Macintosh PowerPoint</Application>
  <PresentationFormat>Widescreen</PresentationFormat>
  <Paragraphs>153</Paragraphs>
  <Slides>11</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Museo Slab 700</vt:lpstr>
      <vt:lpstr>Effra</vt:lpstr>
      <vt:lpstr>Calibri</vt:lpstr>
      <vt:lpstr>Wingdings</vt:lpstr>
      <vt:lpstr>Georgia</vt:lpstr>
      <vt:lpstr>Museo Slab 900</vt:lpstr>
      <vt:lpstr>Arial</vt:lpstr>
      <vt:lpstr>Courier New</vt:lpstr>
      <vt:lpstr>Effra Heavy</vt:lpstr>
      <vt:lpstr>Verdana</vt:lpstr>
      <vt:lpstr>Cabin</vt:lpstr>
      <vt:lpstr>Museo Slab 300</vt:lpstr>
      <vt:lpstr>Office Theme</vt:lpstr>
      <vt:lpstr>COST CONTAINMENT PROPOSAL – April 8, 2021</vt:lpstr>
      <vt:lpstr>Cost Containment Proposal</vt:lpstr>
      <vt:lpstr>What We Learned:</vt:lpstr>
      <vt:lpstr>Cost Savings Methods  </vt:lpstr>
      <vt:lpstr>What We Found:</vt:lpstr>
      <vt:lpstr>Current Proposed Ideas:</vt:lpstr>
      <vt:lpstr>Recommendation:</vt:lpstr>
      <vt:lpstr>Cost/Benefit Information</vt:lpstr>
      <vt:lpstr>Questions</vt:lpstr>
      <vt:lpstr>Sub Groups for Potential Savings </vt:lpstr>
      <vt:lpstr>Sub Groups for Potential Savings (cont.)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Containment Proposal</dc:title>
  <dc:subject/>
  <dc:creator/>
  <cp:keywords/>
  <dc:description/>
  <cp:lastModifiedBy>Allison Schwartz</cp:lastModifiedBy>
  <cp:revision>312</cp:revision>
  <cp:lastPrinted>2021-03-28T14:05:02Z</cp:lastPrinted>
  <dcterms:created xsi:type="dcterms:W3CDTF">2021-01-25T17:09:51Z</dcterms:created>
  <dcterms:modified xsi:type="dcterms:W3CDTF">2021-06-23T19:37:33Z</dcterms:modified>
  <cp:category/>
</cp:coreProperties>
</file>