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Effra" panose="020B0603020203020204" pitchFamily="34" charset="0"/>
      <p:regular r:id="rId18"/>
      <p:bold r:id="rId19"/>
      <p:italic r:id="rId20"/>
    </p:embeddedFont>
    <p:embeddedFont>
      <p:font typeface="Effra Heavy" panose="020B0603020203020204" pitchFamily="34" charset="0"/>
      <p:bold r:id="rId21"/>
    </p:embeddedFont>
    <p:embeddedFont>
      <p:font typeface="Museo Slab 300" panose="02000000000000000000" pitchFamily="2" charset="77"/>
      <p:regular r:id="rId22"/>
      <p:italic r:id="rId23"/>
    </p:embeddedFont>
    <p:embeddedFont>
      <p:font typeface="Museo Slab 500" panose="02000000000000000000" pitchFamily="2" charset="77"/>
      <p:regular r:id="rId24"/>
      <p:italic r:id="rId25"/>
    </p:embeddedFont>
    <p:embeddedFont>
      <p:font typeface="Museo Slab 700" panose="02000000000000000000" pitchFamily="2" charset="77"/>
      <p:regular r:id="rId26"/>
      <p:bold r:id="rId27"/>
    </p:embeddedFont>
    <p:embeddedFont>
      <p:font typeface="Museo Slab 900" panose="02000000000000000000" pitchFamily="2" charset="77"/>
      <p:bold r:id="rId28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888" userDrawn="1">
          <p15:clr>
            <a:srgbClr val="A4A3A4"/>
          </p15:clr>
        </p15:guide>
        <p15:guide id="2" pos="6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9CBEAD-D49A-4AA6-9F88-9B4EF1F7831F}" v="3" dt="2021-04-17T13:10:49.276"/>
    <p1510:client id="{CE9E8475-B2D6-4BEC-9DDE-2AAF053B5689}" v="5" dt="2021-04-16T20:46:13.76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23"/>
    <p:restoredTop sz="80680" autoAdjust="0"/>
  </p:normalViewPr>
  <p:slideViewPr>
    <p:cSldViewPr snapToGrid="0">
      <p:cViewPr varScale="1">
        <p:scale>
          <a:sx n="88" d="100"/>
          <a:sy n="88" d="100"/>
        </p:scale>
        <p:origin x="184" y="384"/>
      </p:cViewPr>
      <p:guideLst>
        <p:guide orient="horz" pos="888"/>
        <p:guide pos="6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7" name="Shape 2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269701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0" name="Shape 22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Museo Slab 300"/>
                <a:ea typeface="Museo Slab 300"/>
                <a:cs typeface="Museo Slab 300"/>
                <a:sym typeface="Museo Slab 300"/>
              </a:defRPr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: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1" name="Picture 7" descr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948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4" name="Picture 11" descr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799" y="650904"/>
            <a:ext cx="3874959" cy="654924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traight Connector 12"/>
          <p:cNvSpPr/>
          <p:nvPr/>
        </p:nvSpPr>
        <p:spPr>
          <a:xfrm>
            <a:off x="1066800" y="4793200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6" name="Picture 14" descr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799" y="1883087"/>
            <a:ext cx="6489978" cy="2388677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65FF0CF3-B7F4-684D-8871-866E6F7CEF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852" y="5069122"/>
            <a:ext cx="10138504" cy="654924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  <a:latin typeface="Museo Slab 500" panose="02000000000000000000" pitchFamily="2" charset="77"/>
              </a:defRPr>
            </a:lvl1pPr>
          </a:lstStyle>
          <a:p>
            <a:r>
              <a:rPr lang="en-US" dirty="0"/>
              <a:t>SUBTITLE OF PRESENTATION • DATE • Presenter Name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25714"/>
            <a:ext cx="4161183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3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54148" y="1320800"/>
            <a:ext cx="2603009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537712" y="1320800"/>
            <a:ext cx="2587488" cy="211274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537712" y="3529726"/>
            <a:ext cx="2587488" cy="2134474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8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 &amp; Headshot Photos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778900" y="2266124"/>
            <a:ext cx="2603009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919222" y="2266124"/>
            <a:ext cx="2603008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95164" y="2266124"/>
            <a:ext cx="2603009" cy="265238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19222" y="5076073"/>
            <a:ext cx="2603008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11113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236536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 algn="ctr">
              <a:buSzTx/>
              <a:buFontTx/>
              <a:buNone/>
              <a:defRPr sz="1800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Name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777925" y="5076073"/>
            <a:ext cx="2603009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 defTabSz="768095">
              <a:spcBef>
                <a:spcPts val="800"/>
              </a:spcBef>
              <a:buSzTx/>
              <a:buFontTx/>
              <a:buNone/>
              <a:defRPr sz="1512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Name
Title</a:t>
            </a:r>
          </a:p>
        </p:txBody>
      </p:sp>
      <p:sp>
        <p:nvSpPr>
          <p:cNvPr id="151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598126" y="5076073"/>
            <a:ext cx="2603009" cy="56433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 defTabSz="768095">
              <a:spcBef>
                <a:spcPts val="800"/>
              </a:spcBef>
              <a:buSzTx/>
              <a:buFontTx/>
              <a:buNone/>
              <a:defRPr sz="1512" b="1">
                <a:solidFill>
                  <a:srgbClr val="AB1500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Name
Title</a:t>
            </a:r>
          </a:p>
        </p:txBody>
      </p:sp>
      <p:sp>
        <p:nvSpPr>
          <p:cNvPr id="152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5715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Sl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icture Placeholder 2"/>
          <p:cNvSpPr>
            <a:spLocks noGrp="1"/>
          </p:cNvSpPr>
          <p:nvPr>
            <p:ph type="pic" idx="13"/>
          </p:nvPr>
        </p:nvSpPr>
        <p:spPr>
          <a:xfrm>
            <a:off x="212244" y="0"/>
            <a:ext cx="11758085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arge 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5493334"/>
            <a:ext cx="10058400" cy="6166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Photo Caption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70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traight Connector 12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72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Picture Placeholder 2"/>
          <p:cNvSpPr>
            <a:spLocks noGrp="1"/>
          </p:cNvSpPr>
          <p:nvPr>
            <p:ph type="pic" idx="13"/>
          </p:nvPr>
        </p:nvSpPr>
        <p:spPr>
          <a:xfrm>
            <a:off x="1087119" y="1320800"/>
            <a:ext cx="10038082" cy="401093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 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5493336"/>
            <a:ext cx="4926497" cy="37297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Short Caption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83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Straight Connector 12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85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087119" y="1315719"/>
            <a:ext cx="4926498" cy="401093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7" name="Picture Placeholder 2"/>
          <p:cNvSpPr>
            <a:spLocks noGrp="1"/>
          </p:cNvSpPr>
          <p:nvPr>
            <p:ph type="pic" sz="half" idx="14"/>
          </p:nvPr>
        </p:nvSpPr>
        <p:spPr>
          <a:xfrm>
            <a:off x="6195833" y="1315719"/>
            <a:ext cx="4926497" cy="401093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8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195831" y="5493336"/>
            <a:ext cx="4949688" cy="35011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18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</a:lstStyle>
          <a:p>
            <a:r>
              <a:t>Short Caption Here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08437" y="6417012"/>
            <a:ext cx="245363" cy="243801"/>
          </a:xfrm>
          <a:prstGeom prst="rect">
            <a:avLst/>
          </a:prstGeom>
        </p:spPr>
        <p:txBody>
          <a:bodyPr lIns="45699" tIns="45699" rIns="45699" bIns="45699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: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948" y="0"/>
            <a:ext cx="122018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LACEYOUR PRESENTATION NAME HERE"/>
          <p:cNvSpPr txBox="1">
            <a:spLocks noGrp="1"/>
          </p:cNvSpPr>
          <p:nvPr>
            <p:ph type="title" hasCustomPrompt="1"/>
          </p:nvPr>
        </p:nvSpPr>
        <p:spPr>
          <a:xfrm>
            <a:off x="1029221" y="1473012"/>
            <a:ext cx="6962386" cy="296469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ts val="5500"/>
              </a:lnSpc>
              <a:defRPr sz="7000" b="1">
                <a:solidFill>
                  <a:srgbClr val="FFFFFF"/>
                </a:solidFill>
                <a:latin typeface="Effra Heavy"/>
                <a:ea typeface="Effra Heavy"/>
                <a:cs typeface="Effra Heavy"/>
                <a:sym typeface="Effra Heavy"/>
              </a:defRPr>
            </a:lvl1pPr>
          </a:lstStyle>
          <a:p>
            <a:r>
              <a:t>PLACEYOUR PRESENTATION NAME HERE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4655811"/>
            <a:ext cx="9144000" cy="9825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1pPr>
            <a:lvl2pPr marL="0" indent="4572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2pPr>
            <a:lvl3pPr marL="0" indent="9144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3pPr>
            <a:lvl4pPr marL="0" indent="13716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4pPr>
            <a:lvl5pPr marL="0" indent="1828800">
              <a:lnSpc>
                <a:spcPts val="3000"/>
              </a:lnSpc>
              <a:buSzTx/>
              <a:buFontTx/>
              <a:buNone/>
              <a:defRPr sz="2000" b="1">
                <a:solidFill>
                  <a:srgbClr val="FFFFFF"/>
                </a:solidFill>
                <a:latin typeface="Museo Slab 700"/>
                <a:ea typeface="Museo Slab 700"/>
                <a:cs typeface="Museo Slab 700"/>
                <a:sym typeface="Museo Slab 700"/>
              </a:defRPr>
            </a:lvl5pPr>
          </a:lstStyle>
          <a:p>
            <a:r>
              <a:t>SUBTITLE OF PRESENTATION • DATEPresenter Name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2" name="Picture 11" descr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800" y="384404"/>
            <a:ext cx="2603326" cy="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traight Connector 12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FFFFF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4" name="Picture 14" descr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800" y="6161149"/>
            <a:ext cx="1023258" cy="3766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6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190126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220607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2" name="1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1-Line Headline Here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626580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Type copy here. Lorem ipsum dolor sit amet, consectetur adipiscing elit. Mauris vehicula dui in neque dignissim, in aliquet nisl varius. Sed a erat ut magna vulputate feugiat. Quisque varius libero placerat erat lobortis congue. Integer a arcu vel ante bibendum scelerisque.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1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Picture 15" descr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Picture 18" descr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Picture 22" descr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66800" y="2657061"/>
            <a:ext cx="10058400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5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-Line 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673410"/>
            <a:ext cx="4533900" cy="277620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854148" y="2673410"/>
            <a:ext cx="5271053" cy="299079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5" name="2-Line Headline Here2-Line 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solidFill>
                  <a:srgbClr val="C00000"/>
                </a:solidFill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2-Line Headline Here2-Line Headline Here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00971"/>
            <a:ext cx="4161183" cy="26188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854148" y="1320800"/>
            <a:ext cx="5271052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5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d, Bullets,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66800" y="2241611"/>
            <a:ext cx="4161183" cy="261885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1pPr>
            <a:lvl2pPr marL="236538" indent="-225425">
              <a:buFontTx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2pPr>
            <a:lvl3pPr marL="552273" indent="-315736">
              <a:buFontTx/>
              <a:buChar char="o"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3pPr>
            <a:lvl4pPr marL="0" indent="13716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4pPr>
            <a:lvl5pPr marL="0" indent="1828800">
              <a:buSzTx/>
              <a:buFontTx/>
              <a:buNone/>
              <a:defRPr sz="2000">
                <a:latin typeface="Museo Slab 300"/>
                <a:ea typeface="Museo Slab 300"/>
                <a:cs typeface="Museo Slab 300"/>
                <a:sym typeface="Museo Slab 300"/>
              </a:defRPr>
            </a:lvl5pPr>
          </a:lstStyle>
          <a:p>
            <a:r>
              <a:t>Intro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54953" y="6347163"/>
            <a:ext cx="245403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537712" y="1320800"/>
            <a:ext cx="2587488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854148" y="1320800"/>
            <a:ext cx="2589576" cy="43434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26" name="Headline Here"/>
          <p:cNvSpPr txBox="1">
            <a:spLocks noGrp="1"/>
          </p:cNvSpPr>
          <p:nvPr>
            <p:ph type="title" hasCustomPrompt="1"/>
          </p:nvPr>
        </p:nvSpPr>
        <p:spPr>
          <a:xfrm>
            <a:off x="1066800" y="1371600"/>
            <a:ext cx="4161183" cy="82937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lnSpc>
                <a:spcPct val="70000"/>
              </a:lnSpc>
              <a:defRPr sz="4000" b="1">
                <a:latin typeface="Effra"/>
                <a:ea typeface="Effra"/>
                <a:cs typeface="Effra"/>
                <a:sym typeface="Effra"/>
              </a:defRPr>
            </a:lvl1pPr>
          </a:lstStyle>
          <a:p>
            <a:r>
              <a:t>Headline Here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ti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Picture 1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975699" y="0"/>
            <a:ext cx="216302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15" descr="Picture 1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18" descr="Picture 1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22" descr="Picture 2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6800" y="6162804"/>
            <a:ext cx="1021876" cy="37610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traight Connector 24"/>
          <p:cNvSpPr/>
          <p:nvPr/>
        </p:nvSpPr>
        <p:spPr>
          <a:xfrm>
            <a:off x="1066800" y="5999967"/>
            <a:ext cx="10058401" cy="1"/>
          </a:xfrm>
          <a:prstGeom prst="line">
            <a:avLst/>
          </a:prstGeom>
          <a:ln w="25400" cap="rnd">
            <a:solidFill>
              <a:srgbClr val="BFBFBF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 b="1">
                <a:solidFill>
                  <a:srgbClr val="888888"/>
                </a:solidFill>
                <a:latin typeface="Museo Slab 900"/>
                <a:ea typeface="Museo Slab 900"/>
                <a:cs typeface="Museo Slab 900"/>
                <a:sym typeface="Museo Slab 900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Museo Slab 90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20B6A5-C5CA-F143-87EC-72789D1C6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511" y="5190145"/>
            <a:ext cx="10138504" cy="654924"/>
          </a:xfrm>
        </p:spPr>
        <p:txBody>
          <a:bodyPr/>
          <a:lstStyle/>
          <a:p>
            <a:r>
              <a:rPr lang="en-US" b="1" dirty="0">
                <a:latin typeface="Museo Slab 700" panose="02000000000000000000" pitchFamily="2" charset="77"/>
              </a:rPr>
              <a:t>ENHANCING RESEARCH PRODUCTIVITY &amp; EFFECTIVENESS PROPOSAL – </a:t>
            </a:r>
            <a:br>
              <a:rPr lang="en-US" b="1" dirty="0">
                <a:latin typeface="Museo Slab 700" panose="02000000000000000000" pitchFamily="2" charset="77"/>
              </a:rPr>
            </a:br>
            <a:r>
              <a:rPr lang="en-US" b="1" dirty="0">
                <a:latin typeface="Museo Slab 700" panose="02000000000000000000" pitchFamily="2" charset="77"/>
              </a:rPr>
              <a:t>April 23, 2021</a:t>
            </a:r>
            <a:br>
              <a:rPr lang="en-US" dirty="0"/>
            </a:br>
            <a:endParaRPr lang="en-US" dirty="0"/>
          </a:p>
        </p:txBody>
      </p:sp>
      <p:sp>
        <p:nvSpPr>
          <p:cNvPr id="210" name="Slide Number Placeholder 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itle 3"/>
          <p:cNvSpPr txBox="1">
            <a:spLocks noGrp="1"/>
          </p:cNvSpPr>
          <p:nvPr>
            <p:ph type="title"/>
          </p:nvPr>
        </p:nvSpPr>
        <p:spPr>
          <a:xfrm>
            <a:off x="1000341" y="1137821"/>
            <a:ext cx="10058401" cy="596766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959"/>
            </a:lvl1pPr>
          </a:lstStyle>
          <a:p>
            <a:r>
              <a:rPr sz="3936" dirty="0"/>
              <a:t>Enhancing Research Productivity</a:t>
            </a:r>
          </a:p>
        </p:txBody>
      </p:sp>
      <p:sp>
        <p:nvSpPr>
          <p:cNvPr id="213" name="Text Placeholder 2"/>
          <p:cNvSpPr txBox="1">
            <a:spLocks noGrp="1"/>
          </p:cNvSpPr>
          <p:nvPr>
            <p:ph type="body" idx="1"/>
          </p:nvPr>
        </p:nvSpPr>
        <p:spPr>
          <a:xfrm>
            <a:off x="1085088" y="1750330"/>
            <a:ext cx="9888909" cy="399099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 b="1"/>
            </a:pPr>
            <a:r>
              <a:rPr sz="2400" dirty="0">
                <a:latin typeface="+mj-lt"/>
              </a:rPr>
              <a:t>Co-Chairs:  </a:t>
            </a:r>
          </a:p>
          <a:p>
            <a:pPr marL="742950" lvl="1" indent="-285750">
              <a:spcBef>
                <a:spcPts val="0"/>
              </a:spcBef>
              <a:buFont typeface="Arial"/>
            </a:pPr>
            <a:r>
              <a:rPr sz="2400" dirty="0">
                <a:latin typeface="+mj-lt"/>
              </a:rPr>
              <a:t>Sandeep Mallipattu, Associate Professor, Medicine; Chief, Division of Nephrology and Hypertension</a:t>
            </a:r>
          </a:p>
          <a:p>
            <a:pPr marL="742950" lvl="1" indent="-285750">
              <a:spcBef>
                <a:spcPts val="0"/>
              </a:spcBef>
              <a:buFont typeface="Arial"/>
            </a:pPr>
            <a:r>
              <a:rPr sz="2400" dirty="0">
                <a:latin typeface="+mj-lt"/>
              </a:rPr>
              <a:t>Surita Bhatia, Professor, Department of Chemistry</a:t>
            </a:r>
          </a:p>
          <a:p>
            <a:pPr>
              <a:defRPr b="1"/>
            </a:pPr>
            <a:r>
              <a:rPr sz="2400" dirty="0">
                <a:latin typeface="+mj-lt"/>
              </a:rPr>
              <a:t>Initiative Type: </a:t>
            </a:r>
            <a:r>
              <a:rPr sz="2400" b="0" dirty="0">
                <a:latin typeface="+mj-lt"/>
              </a:rPr>
              <a:t>Key Enabler </a:t>
            </a:r>
            <a:endParaRPr lang="en-US" sz="2400" b="0" dirty="0">
              <a:latin typeface="+mj-lt"/>
            </a:endParaRPr>
          </a:p>
          <a:p>
            <a:pPr>
              <a:defRPr b="1"/>
            </a:pPr>
            <a:r>
              <a:rPr sz="2400" dirty="0">
                <a:latin typeface="+mj-lt"/>
              </a:rPr>
              <a:t>Problem Statement:</a:t>
            </a:r>
            <a:r>
              <a:rPr lang="en-US" sz="2400" dirty="0">
                <a:latin typeface="+mj-lt"/>
              </a:rPr>
              <a:t> </a:t>
            </a:r>
            <a:r>
              <a:rPr lang="en-US" sz="2400" b="0" dirty="0">
                <a:latin typeface="+mj-lt"/>
              </a:rPr>
              <a:t>Lack of strategic hiring, barriers to collaboration, under-staffed RF admin, and loss of productive faculty</a:t>
            </a:r>
            <a:endParaRPr sz="2400" dirty="0">
              <a:latin typeface="+mj-lt"/>
            </a:endParaRPr>
          </a:p>
          <a:p>
            <a:pPr>
              <a:defRPr b="1"/>
            </a:pPr>
            <a:r>
              <a:rPr sz="2400" dirty="0">
                <a:latin typeface="+mj-lt"/>
              </a:rPr>
              <a:t>Opportunity: </a:t>
            </a:r>
            <a:r>
              <a:rPr lang="en-US" sz="2400" b="0" dirty="0">
                <a:latin typeface="+mj-lt"/>
              </a:rPr>
              <a:t>Focus on </a:t>
            </a:r>
            <a:r>
              <a:rPr lang="en-US" sz="2400" b="0" i="1" dirty="0">
                <a:latin typeface="+mj-lt"/>
              </a:rPr>
              <a:t>large grants </a:t>
            </a:r>
            <a:r>
              <a:rPr lang="en-US" sz="2400" b="0" dirty="0">
                <a:latin typeface="+mj-lt"/>
              </a:rPr>
              <a:t>and </a:t>
            </a:r>
            <a:r>
              <a:rPr lang="en-US" sz="2400" b="0" i="1" dirty="0">
                <a:latin typeface="+mj-lt"/>
              </a:rPr>
              <a:t>training grants</a:t>
            </a:r>
            <a:endParaRPr sz="2400" i="1" dirty="0">
              <a:latin typeface="+mj-lt"/>
            </a:endParaRPr>
          </a:p>
        </p:txBody>
      </p:sp>
      <p:sp>
        <p:nvSpPr>
          <p:cNvPr id="212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itle 3"/>
          <p:cNvSpPr txBox="1">
            <a:spLocks noGrp="1"/>
          </p:cNvSpPr>
          <p:nvPr>
            <p:ph type="title"/>
          </p:nvPr>
        </p:nvSpPr>
        <p:spPr>
          <a:xfrm>
            <a:off x="1040296" y="1125164"/>
            <a:ext cx="10058400" cy="65854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dirty="0"/>
              <a:t>Current State</a:t>
            </a:r>
          </a:p>
        </p:txBody>
      </p:sp>
      <p:sp>
        <p:nvSpPr>
          <p:cNvPr id="217" name="Text Placeholder 2"/>
          <p:cNvSpPr txBox="1">
            <a:spLocks noGrp="1"/>
          </p:cNvSpPr>
          <p:nvPr>
            <p:ph type="body" idx="1"/>
          </p:nvPr>
        </p:nvSpPr>
        <p:spPr>
          <a:xfrm>
            <a:off x="1066800" y="1742070"/>
            <a:ext cx="10058400" cy="3726043"/>
          </a:xfrm>
          <a:prstGeom prst="rect">
            <a:avLst/>
          </a:prstGeom>
        </p:spPr>
        <p:txBody>
          <a:bodyPr/>
          <a:lstStyle/>
          <a:p>
            <a:r>
              <a:rPr lang="en-US" sz="2400" dirty="0"/>
              <a:t>SBU faculty teaching burden high (per FTE): </a:t>
            </a:r>
          </a:p>
          <a:p>
            <a:pPr marL="342900" indent="-173038">
              <a:buFont typeface="Arial" panose="020B0604020202020204" pitchFamily="34" charset="0"/>
              <a:buChar char="•"/>
            </a:pPr>
            <a:r>
              <a:rPr b="1" dirty="0"/>
              <a:t>10.5</a:t>
            </a:r>
            <a:r>
              <a:rPr dirty="0"/>
              <a:t> (</a:t>
            </a:r>
            <a:r>
              <a:rPr lang="en-US" dirty="0"/>
              <a:t>School of Marine and Atmospheric Sciences</a:t>
            </a:r>
            <a:r>
              <a:rPr dirty="0"/>
              <a:t>)</a:t>
            </a:r>
            <a:r>
              <a:rPr lang="en-US" dirty="0"/>
              <a:t> </a:t>
            </a:r>
          </a:p>
          <a:p>
            <a:pPr marL="342900" indent="-173038">
              <a:buFont typeface="Arial" panose="020B0604020202020204" pitchFamily="34" charset="0"/>
              <a:buChar char="•"/>
            </a:pPr>
            <a:r>
              <a:rPr b="1" dirty="0"/>
              <a:t>27.3</a:t>
            </a:r>
            <a:r>
              <a:rPr dirty="0"/>
              <a:t> (</a:t>
            </a:r>
            <a:r>
              <a:rPr lang="en-US" dirty="0"/>
              <a:t>College of Arts and Science) </a:t>
            </a:r>
          </a:p>
          <a:p>
            <a:pPr marL="342900" indent="-173038">
              <a:buFont typeface="Arial" panose="020B0604020202020204" pitchFamily="34" charset="0"/>
              <a:buChar char="•"/>
            </a:pPr>
            <a:r>
              <a:rPr b="1" dirty="0"/>
              <a:t>32.8</a:t>
            </a:r>
            <a:r>
              <a:rPr dirty="0"/>
              <a:t> (</a:t>
            </a:r>
            <a:r>
              <a:rPr lang="en-US" dirty="0"/>
              <a:t>College of Engineering and Applied Sciences</a:t>
            </a:r>
            <a:r>
              <a:rPr dirty="0"/>
              <a:t>)</a:t>
            </a:r>
            <a:endParaRPr lang="en-US" dirty="0"/>
          </a:p>
          <a:p>
            <a:endParaRPr dirty="0"/>
          </a:p>
          <a:p>
            <a:pPr>
              <a:spcBef>
                <a:spcPts val="600"/>
              </a:spcBef>
            </a:pPr>
            <a:r>
              <a:rPr lang="en-US" sz="2400" dirty="0"/>
              <a:t>AAU rankings: faculty </a:t>
            </a:r>
            <a:r>
              <a:rPr sz="2400" dirty="0"/>
              <a:t>FTE </a:t>
            </a:r>
            <a:r>
              <a:rPr lang="en-US" sz="2400" i="1" dirty="0"/>
              <a:t>low</a:t>
            </a:r>
            <a:r>
              <a:rPr lang="en-US" sz="2400" dirty="0"/>
              <a:t> and </a:t>
            </a:r>
            <a:r>
              <a:rPr lang="en-US" sz="2400" i="1" dirty="0"/>
              <a:t>declining</a:t>
            </a:r>
            <a:endParaRPr dirty="0"/>
          </a:p>
        </p:txBody>
      </p:sp>
      <p:sp>
        <p:nvSpPr>
          <p:cNvPr id="218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What We Learned"/>
          <p:cNvSpPr txBox="1">
            <a:spLocks noGrp="1"/>
          </p:cNvSpPr>
          <p:nvPr>
            <p:ph type="title"/>
          </p:nvPr>
        </p:nvSpPr>
        <p:spPr>
          <a:xfrm>
            <a:off x="1048839" y="1151694"/>
            <a:ext cx="10058401" cy="6354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We Learned</a:t>
            </a:r>
          </a:p>
        </p:txBody>
      </p:sp>
      <p:sp>
        <p:nvSpPr>
          <p:cNvPr id="223" name="“Pairwise interactions” developed through seed grants are crucial in building interactions needed for successful large-scale grants…"/>
          <p:cNvSpPr txBox="1">
            <a:spLocks noGrp="1"/>
          </p:cNvSpPr>
          <p:nvPr>
            <p:ph type="body" idx="1"/>
          </p:nvPr>
        </p:nvSpPr>
        <p:spPr>
          <a:xfrm>
            <a:off x="1084760" y="1826504"/>
            <a:ext cx="10058401" cy="4107503"/>
          </a:xfrm>
          <a:prstGeom prst="rect">
            <a:avLst/>
          </a:prstGeom>
        </p:spPr>
        <p:txBody>
          <a:bodyPr/>
          <a:lstStyle/>
          <a:p>
            <a:pPr defTabSz="795527">
              <a:lnSpc>
                <a:spcPct val="100000"/>
              </a:lnSpc>
              <a:defRPr sz="1740" b="1"/>
            </a:pPr>
            <a:r>
              <a:rPr lang="en-US" b="0" dirty="0"/>
              <a:t>S</a:t>
            </a:r>
            <a:r>
              <a:rPr b="0" dirty="0"/>
              <a:t>eed grants </a:t>
            </a:r>
            <a:r>
              <a:rPr lang="en-US" b="0" dirty="0"/>
              <a:t>are </a:t>
            </a:r>
            <a:r>
              <a:rPr b="0" dirty="0"/>
              <a:t>crucial </a:t>
            </a:r>
            <a:r>
              <a:rPr lang="en-US" b="0" dirty="0"/>
              <a:t>to </a:t>
            </a:r>
            <a:r>
              <a:rPr b="0" dirty="0"/>
              <a:t>build</a:t>
            </a:r>
            <a:r>
              <a:rPr lang="en-US" b="0" dirty="0"/>
              <a:t> </a:t>
            </a:r>
            <a:r>
              <a:rPr b="0" dirty="0"/>
              <a:t>interaction needed for successful large-scale grants</a:t>
            </a:r>
          </a:p>
          <a:p>
            <a:pPr defTabSz="795527">
              <a:lnSpc>
                <a:spcPct val="100000"/>
              </a:lnSpc>
              <a:defRPr sz="1740" b="1"/>
            </a:pPr>
            <a:r>
              <a:rPr b="0" dirty="0"/>
              <a:t>Diversifying faculty is important for success</a:t>
            </a:r>
          </a:p>
          <a:p>
            <a:pPr defTabSz="795527">
              <a:lnSpc>
                <a:spcPct val="100000"/>
              </a:lnSpc>
              <a:spcBef>
                <a:spcPts val="800"/>
              </a:spcBef>
              <a:defRPr sz="1740"/>
            </a:pPr>
            <a:r>
              <a:rPr dirty="0"/>
              <a:t>Data from OVPR Seed Grant program </a:t>
            </a:r>
            <a:r>
              <a:rPr lang="en-US" dirty="0"/>
              <a:t>(</a:t>
            </a:r>
            <a:r>
              <a:rPr dirty="0"/>
              <a:t>since 2018</a:t>
            </a:r>
            <a:r>
              <a:rPr lang="en-US" dirty="0"/>
              <a:t>)</a:t>
            </a:r>
            <a:r>
              <a:rPr dirty="0"/>
              <a:t>:</a:t>
            </a:r>
          </a:p>
          <a:p>
            <a:pPr marL="453009" lvl="2" indent="-247221" defTabSz="795527">
              <a:lnSpc>
                <a:spcPct val="100000"/>
              </a:lnSpc>
              <a:spcBef>
                <a:spcPts val="400"/>
              </a:spcBef>
              <a:buFont typeface="Arial"/>
              <a:buChar char="•"/>
              <a:defRPr sz="1740"/>
            </a:pPr>
            <a:r>
              <a:rPr lang="en-US" dirty="0"/>
              <a:t>Extramural funding s</a:t>
            </a:r>
            <a:r>
              <a:rPr dirty="0"/>
              <a:t>uccess rate </a:t>
            </a:r>
            <a:r>
              <a:rPr lang="en-US" dirty="0"/>
              <a:t>for seed-funded proposals </a:t>
            </a:r>
            <a:r>
              <a:rPr dirty="0"/>
              <a:t>: </a:t>
            </a:r>
            <a:r>
              <a:rPr b="1" dirty="0"/>
              <a:t>22</a:t>
            </a:r>
            <a:r>
              <a:rPr dirty="0"/>
              <a:t>%</a:t>
            </a:r>
          </a:p>
          <a:p>
            <a:pPr marL="453009" lvl="2" indent="-247221" defTabSz="795527">
              <a:lnSpc>
                <a:spcPct val="100000"/>
              </a:lnSpc>
              <a:spcBef>
                <a:spcPts val="400"/>
              </a:spcBef>
              <a:buFont typeface="Arial"/>
              <a:buChar char="•"/>
              <a:defRPr sz="1740"/>
            </a:pPr>
            <a:r>
              <a:rPr lang="en-US" dirty="0"/>
              <a:t>RF invested </a:t>
            </a:r>
            <a:r>
              <a:rPr lang="en-US" b="1" dirty="0"/>
              <a:t>$2.3M</a:t>
            </a:r>
            <a:r>
              <a:rPr lang="en-US" dirty="0"/>
              <a:t>, resulted in </a:t>
            </a:r>
            <a:r>
              <a:rPr lang="en-US" b="1" dirty="0"/>
              <a:t>$13M</a:t>
            </a:r>
            <a:r>
              <a:rPr lang="en-US" dirty="0"/>
              <a:t> in seed-funded awards</a:t>
            </a:r>
          </a:p>
          <a:p>
            <a:pPr marL="453009" lvl="2" indent="-247221" defTabSz="795527">
              <a:lnSpc>
                <a:spcPct val="100000"/>
              </a:lnSpc>
              <a:spcBef>
                <a:spcPts val="400"/>
              </a:spcBef>
              <a:buFont typeface="Arial"/>
              <a:buChar char="•"/>
              <a:defRPr sz="1740"/>
            </a:pPr>
            <a:r>
              <a:rPr dirty="0"/>
              <a:t>Gain = </a:t>
            </a:r>
            <a:r>
              <a:rPr b="1" dirty="0"/>
              <a:t>$10.7M</a:t>
            </a:r>
            <a:r>
              <a:rPr dirty="0"/>
              <a:t>, ROI = </a:t>
            </a:r>
            <a:r>
              <a:rPr b="1" dirty="0"/>
              <a:t>4</a:t>
            </a:r>
            <a:r>
              <a:rPr lang="en-US" b="1" dirty="0"/>
              <a:t>70</a:t>
            </a:r>
            <a:r>
              <a:rPr b="1" dirty="0"/>
              <a:t>%</a:t>
            </a:r>
          </a:p>
          <a:p>
            <a:pPr marL="453009" lvl="2" indent="-247221" defTabSz="795527">
              <a:lnSpc>
                <a:spcPct val="100000"/>
              </a:lnSpc>
              <a:spcBef>
                <a:spcPts val="400"/>
              </a:spcBef>
              <a:buFont typeface="Arial"/>
              <a:buChar char="•"/>
              <a:defRPr sz="1740"/>
            </a:pPr>
            <a:r>
              <a:rPr b="1" dirty="0"/>
              <a:t>$200k </a:t>
            </a:r>
            <a:r>
              <a:rPr dirty="0"/>
              <a:t>investment suggests </a:t>
            </a:r>
            <a:r>
              <a:rPr b="1" dirty="0"/>
              <a:t>$1M </a:t>
            </a:r>
            <a:r>
              <a:rPr dirty="0"/>
              <a:t>return (</a:t>
            </a:r>
            <a:r>
              <a:rPr b="1" dirty="0"/>
              <a:t>5×) </a:t>
            </a:r>
          </a:p>
          <a:p>
            <a:pPr defTabSz="795527">
              <a:lnSpc>
                <a:spcPct val="100000"/>
              </a:lnSpc>
              <a:spcBef>
                <a:spcPts val="800"/>
              </a:spcBef>
              <a:defRPr sz="1740"/>
            </a:pPr>
            <a:r>
              <a:rPr dirty="0"/>
              <a:t>SBU ranks below peers in training grants </a:t>
            </a:r>
          </a:p>
          <a:p>
            <a:pPr defTabSz="795527">
              <a:lnSpc>
                <a:spcPct val="100000"/>
              </a:lnSpc>
              <a:spcBef>
                <a:spcPts val="800"/>
              </a:spcBef>
              <a:defRPr sz="1740"/>
            </a:pPr>
            <a:r>
              <a:rPr dirty="0"/>
              <a:t>Insufficient OPD staff for grant submissions</a:t>
            </a:r>
          </a:p>
          <a:p>
            <a:pPr defTabSz="795527">
              <a:lnSpc>
                <a:spcPct val="100000"/>
              </a:lnSpc>
              <a:spcBef>
                <a:spcPts val="800"/>
              </a:spcBef>
              <a:defRPr sz="1740"/>
            </a:pPr>
            <a:r>
              <a:rPr dirty="0"/>
              <a:t>Little to no data collection on faculty retention. (last survey was 2017 COACHE)</a:t>
            </a:r>
          </a:p>
        </p:txBody>
      </p:sp>
      <p:sp>
        <p:nvSpPr>
          <p:cNvPr id="2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8642EC-A640-6F49-8088-59912F8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969451"/>
            <a:ext cx="10619625" cy="1057518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 sz="3300" dirty="0">
                <a:latin typeface="Effra" panose="020B0603020203020204" pitchFamily="34" charset="0"/>
                <a:cs typeface="Effra" panose="020B0603020203020204" pitchFamily="34" charset="0"/>
                <a:sym typeface="Calibri"/>
              </a:rPr>
              <a:t>What We Learned (cont.): T32 Awards and NIH at SBU</a:t>
            </a:r>
          </a:p>
        </p:txBody>
      </p:sp>
      <p:grpSp>
        <p:nvGrpSpPr>
          <p:cNvPr id="2" name="Group 1" descr="Bar chart illustrating the total funding in dollars from NIH T32 training grants received for 34 AAU institutions. Each bar is sub-divided by color for the different NIH institutes. SBU has a limited and non-diversified portfolio of training grants from primarily only a single institute.">
            <a:extLst>
              <a:ext uri="{FF2B5EF4-FFF2-40B4-BE49-F238E27FC236}">
                <a16:creationId xmlns:a16="http://schemas.microsoft.com/office/drawing/2014/main" id="{E4CA49C1-3A05-ED4D-B44B-5E671CE115C2}"/>
              </a:ext>
            </a:extLst>
          </p:cNvPr>
          <p:cNvGrpSpPr/>
          <p:nvPr/>
        </p:nvGrpSpPr>
        <p:grpSpPr>
          <a:xfrm>
            <a:off x="543675" y="1467423"/>
            <a:ext cx="10145706" cy="3801185"/>
            <a:chOff x="543675" y="1467423"/>
            <a:chExt cx="10145706" cy="3801185"/>
          </a:xfrm>
        </p:grpSpPr>
        <p:pic>
          <p:nvPicPr>
            <p:cNvPr id="230" name="Picture 2"/>
            <p:cNvPicPr>
              <a:picLocks noChangeAspect="1"/>
            </p:cNvPicPr>
            <p:nvPr/>
          </p:nvPicPr>
          <p:blipFill>
            <a:blip r:embed="rId2"/>
            <a:srcRect l="1155" t="16416" r="2980" b="16918"/>
            <a:stretch>
              <a:fillRect/>
            </a:stretch>
          </p:blipFill>
          <p:spPr>
            <a:xfrm>
              <a:off x="543675" y="1467423"/>
              <a:ext cx="9961906" cy="380118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31" name="Arrow: Right 3"/>
            <p:cNvSpPr/>
            <p:nvPr/>
          </p:nvSpPr>
          <p:spPr>
            <a:xfrm rot="5919601">
              <a:off x="6399780" y="3385955"/>
              <a:ext cx="1472624" cy="25540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 w="12700">
              <a:noFill/>
              <a:miter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2" name="TextBox 4"/>
            <p:cNvSpPr txBox="1"/>
            <p:nvPr/>
          </p:nvSpPr>
          <p:spPr>
            <a:xfrm>
              <a:off x="6004563" y="1909219"/>
              <a:ext cx="2828677" cy="9172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/>
            <a:p>
              <a:pPr algn="ctr"/>
              <a:r>
                <a:rPr dirty="0"/>
                <a:t>SBU</a:t>
              </a:r>
            </a:p>
            <a:p>
              <a:pPr algn="ctr"/>
              <a:r>
                <a:rPr dirty="0"/>
                <a:t>Nearly all T32s from NIGMS</a:t>
              </a:r>
            </a:p>
            <a:p>
              <a:pPr algn="ctr"/>
              <a:r>
                <a:rPr dirty="0"/>
                <a:t>1 from NIAID</a:t>
              </a:r>
            </a:p>
          </p:txBody>
        </p:sp>
        <p:sp>
          <p:nvSpPr>
            <p:cNvPr id="233" name="TextBox 1"/>
            <p:cNvSpPr txBox="1"/>
            <p:nvPr/>
          </p:nvSpPr>
          <p:spPr>
            <a:xfrm>
              <a:off x="9652446" y="1574690"/>
              <a:ext cx="1036935" cy="393612"/>
            </a:xfrm>
            <a:prstGeom prst="rect">
              <a:avLst/>
            </a:prstGeom>
            <a:solidFill>
              <a:srgbClr val="FFFFFF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>
              <a:lvl1pPr algn="ctr">
                <a:defRPr sz="1000"/>
              </a:lvl1pPr>
            </a:lstStyle>
            <a:p>
              <a:r>
                <a:rPr dirty="0"/>
                <a:t>Funding institute at NIH</a:t>
              </a:r>
            </a:p>
          </p:txBody>
        </p:sp>
      </p:grpSp>
      <p:sp>
        <p:nvSpPr>
          <p:cNvPr id="226" name="Google Shape;127;p6"/>
          <p:cNvSpPr txBox="1"/>
          <p:nvPr/>
        </p:nvSpPr>
        <p:spPr>
          <a:xfrm>
            <a:off x="10505581" y="2359517"/>
            <a:ext cx="1415073" cy="2308282"/>
          </a:xfrm>
          <a:prstGeom prst="rect">
            <a:avLst/>
          </a:prstGeom>
          <a:ln>
            <a:solidFill>
              <a:srgbClr val="00000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/>
          <a:p>
            <a:r>
              <a:rPr sz="1600" dirty="0"/>
              <a:t>Top 6 institutes for </a:t>
            </a:r>
            <a:r>
              <a:rPr sz="1600" b="1" dirty="0"/>
              <a:t>all</a:t>
            </a:r>
            <a:r>
              <a:rPr sz="1600" dirty="0"/>
              <a:t> SBU NIH T32 awards:</a:t>
            </a:r>
          </a:p>
          <a:p>
            <a:pPr marL="176213" indent="-176213">
              <a:buSzPct val="100000"/>
              <a:buFont typeface="Arial"/>
              <a:buChar char="•"/>
            </a:pPr>
            <a:r>
              <a:rPr sz="1600" dirty="0"/>
              <a:t>NIGMS</a:t>
            </a:r>
          </a:p>
          <a:p>
            <a:pPr marL="176213" indent="-176213">
              <a:buSzPct val="100000"/>
              <a:buFont typeface="Arial"/>
              <a:buChar char="•"/>
            </a:pPr>
            <a:r>
              <a:rPr sz="1600" dirty="0"/>
              <a:t>NCI</a:t>
            </a:r>
          </a:p>
          <a:p>
            <a:pPr marL="176213" indent="-176213">
              <a:buSzPct val="100000"/>
              <a:buFont typeface="Arial"/>
              <a:buChar char="•"/>
            </a:pPr>
            <a:r>
              <a:rPr sz="1600" dirty="0"/>
              <a:t>NIAID</a:t>
            </a:r>
          </a:p>
          <a:p>
            <a:pPr marL="176213" indent="-176213">
              <a:buSzPct val="100000"/>
              <a:buFont typeface="Arial"/>
              <a:buChar char="•"/>
            </a:pPr>
            <a:r>
              <a:rPr sz="1600" dirty="0"/>
              <a:t>NIMH</a:t>
            </a:r>
          </a:p>
          <a:p>
            <a:pPr marL="176213" indent="-176213">
              <a:buSzPct val="100000"/>
              <a:buFont typeface="Arial"/>
              <a:buChar char="•"/>
            </a:pPr>
            <a:r>
              <a:rPr sz="1600" dirty="0"/>
              <a:t>NIA</a:t>
            </a:r>
          </a:p>
          <a:p>
            <a:pPr marL="176213" indent="-176213">
              <a:buSzPct val="100000"/>
              <a:buFont typeface="Arial"/>
              <a:buChar char="•"/>
            </a:pPr>
            <a:r>
              <a:rPr sz="1600" dirty="0"/>
              <a:t>NINDS</a:t>
            </a:r>
          </a:p>
        </p:txBody>
      </p:sp>
      <p:sp>
        <p:nvSpPr>
          <p:cNvPr id="229" name="TextBox 6"/>
          <p:cNvSpPr txBox="1"/>
          <p:nvPr/>
        </p:nvSpPr>
        <p:spPr>
          <a:xfrm>
            <a:off x="1002196" y="5324328"/>
            <a:ext cx="11611963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76213" indent="-176213">
              <a:buSzPct val="100000"/>
              <a:buFont typeface="Arial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pPr>
            <a:r>
              <a:rPr sz="1400" dirty="0"/>
              <a:t>SBU below peers in </a:t>
            </a:r>
            <a:r>
              <a:rPr lang="en-US" sz="1400" dirty="0"/>
              <a:t>all </a:t>
            </a:r>
            <a:r>
              <a:rPr sz="1400" dirty="0"/>
              <a:t>disease-specific T32s</a:t>
            </a:r>
          </a:p>
          <a:p>
            <a:pPr marL="176213" indent="-176213">
              <a:buSzPct val="100000"/>
              <a:buFont typeface="Arial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pPr>
            <a:r>
              <a:rPr lang="en-US" sz="1400" dirty="0"/>
              <a:t>O</a:t>
            </a:r>
            <a:r>
              <a:rPr sz="1400" dirty="0"/>
              <a:t>pportunities for training grants where critical mass exists (NCI, NIMH, NIA, NINDS; additional awards from NIAID)</a:t>
            </a:r>
          </a:p>
        </p:txBody>
      </p:sp>
      <p:sp>
        <p:nvSpPr>
          <p:cNvPr id="227" name="Google Shape;128;p6"/>
          <p:cNvSpPr txBox="1"/>
          <p:nvPr/>
        </p:nvSpPr>
        <p:spPr>
          <a:xfrm>
            <a:off x="8381845" y="6209570"/>
            <a:ext cx="2551123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r>
              <a:t>Source: NIH RePORTER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5D4E65F0-F847-8B46-AA74-F6608AF47CC6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itle 3"/>
          <p:cNvSpPr txBox="1">
            <a:spLocks noGrp="1"/>
          </p:cNvSpPr>
          <p:nvPr>
            <p:ph type="title"/>
          </p:nvPr>
        </p:nvSpPr>
        <p:spPr>
          <a:xfrm>
            <a:off x="1066800" y="1128823"/>
            <a:ext cx="10058400" cy="6226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dirty="0"/>
              <a:t>Recommendations</a:t>
            </a:r>
          </a:p>
        </p:txBody>
      </p:sp>
      <p:sp>
        <p:nvSpPr>
          <p:cNvPr id="236" name="Text Placeholder 2"/>
          <p:cNvSpPr txBox="1">
            <a:spLocks noGrp="1"/>
          </p:cNvSpPr>
          <p:nvPr>
            <p:ph type="body" sz="half" idx="1"/>
          </p:nvPr>
        </p:nvSpPr>
        <p:spPr>
          <a:xfrm>
            <a:off x="1066800" y="1645427"/>
            <a:ext cx="9366506" cy="4010613"/>
          </a:xfrm>
          <a:prstGeom prst="rect">
            <a:avLst/>
          </a:prstGeom>
        </p:spPr>
        <p:txBody>
          <a:bodyPr>
            <a:noAutofit/>
          </a:bodyPr>
          <a:lstStyle/>
          <a:p>
            <a:pPr marL="267368" indent="-267368">
              <a:buSzPct val="100000"/>
              <a:buAutoNum type="arabicPeriod"/>
            </a:pPr>
            <a:r>
              <a:rPr lang="en-US" dirty="0"/>
              <a:t> </a:t>
            </a:r>
            <a:r>
              <a:rPr dirty="0"/>
              <a:t>Expand seed grant programs</a:t>
            </a:r>
            <a:r>
              <a:rPr lang="en-US" dirty="0"/>
              <a:t>:</a:t>
            </a:r>
          </a:p>
          <a:p>
            <a:pPr marL="693738" lvl="1" indent="-457200">
              <a:spcBef>
                <a:spcPts val="600"/>
              </a:spcBef>
            </a:pPr>
            <a:r>
              <a:rPr dirty="0"/>
              <a:t> </a:t>
            </a:r>
            <a:r>
              <a:rPr lang="en-US" dirty="0"/>
              <a:t>2 × </a:t>
            </a:r>
            <a:r>
              <a:rPr dirty="0"/>
              <a:t>$</a:t>
            </a:r>
            <a:r>
              <a:rPr lang="en-US" dirty="0"/>
              <a:t>70k for very large grants</a:t>
            </a:r>
          </a:p>
          <a:p>
            <a:pPr marL="693738" lvl="1" indent="-457200">
              <a:spcBef>
                <a:spcPts val="600"/>
              </a:spcBef>
            </a:pPr>
            <a:r>
              <a:rPr lang="en-US" dirty="0"/>
              <a:t> 3 × $25k additional SBU/BNL seed grants</a:t>
            </a:r>
          </a:p>
          <a:p>
            <a:pPr marL="693738" lvl="1" indent="-457200">
              <a:spcBef>
                <a:spcPts val="600"/>
              </a:spcBef>
            </a:pPr>
            <a:r>
              <a:rPr lang="en-US" dirty="0"/>
              <a:t> $20k for on-campus team-building workshops</a:t>
            </a:r>
          </a:p>
          <a:p>
            <a:pPr marL="693738" lvl="1" indent="-457200">
              <a:spcBef>
                <a:spcPts val="600"/>
              </a:spcBef>
            </a:pPr>
            <a:r>
              <a:rPr lang="en-US" dirty="0"/>
              <a:t> Bridge funding ($ TBD) </a:t>
            </a:r>
          </a:p>
          <a:p>
            <a:pPr marL="267368" indent="-267368">
              <a:buSzPct val="100000"/>
              <a:buAutoNum type="arabicPeriod"/>
            </a:pPr>
            <a:r>
              <a:rPr lang="en-US" dirty="0"/>
              <a:t> Administrative support for training and center grants</a:t>
            </a:r>
          </a:p>
          <a:p>
            <a:pPr marL="267368" indent="-267368">
              <a:buSzPct val="100000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Exit interviews to improve retention</a:t>
            </a:r>
          </a:p>
          <a:p>
            <a:pPr marL="267368" indent="-267368">
              <a:buSzPct val="100000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Balance and redistribute faculty research/teaching obligations</a:t>
            </a:r>
          </a:p>
          <a:p>
            <a:pPr marL="267368" indent="-267368">
              <a:buSzPct val="100000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Develop new models for strategic hiring to renew faculty and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retain current faculty in areas of strength  </a:t>
            </a:r>
          </a:p>
        </p:txBody>
      </p:sp>
      <p:sp>
        <p:nvSpPr>
          <p:cNvPr id="235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itle 2"/>
          <p:cNvSpPr txBox="1">
            <a:spLocks noGrp="1"/>
          </p:cNvSpPr>
          <p:nvPr>
            <p:ph type="title"/>
          </p:nvPr>
        </p:nvSpPr>
        <p:spPr>
          <a:xfrm>
            <a:off x="1054570" y="1156191"/>
            <a:ext cx="10058400" cy="536935"/>
          </a:xfrm>
          <a:prstGeom prst="rect">
            <a:avLst/>
          </a:prstGeom>
        </p:spPr>
        <p:txBody>
          <a:bodyPr>
            <a:noAutofit/>
          </a:bodyPr>
          <a:lstStyle>
            <a:lvl1pPr defTabSz="813816">
              <a:defRPr sz="3559"/>
            </a:lvl1pPr>
          </a:lstStyle>
          <a:p>
            <a:r>
              <a:rPr lang="en-US" sz="4000" dirty="0"/>
              <a:t>Recommendations: </a:t>
            </a:r>
            <a:r>
              <a:rPr sz="4000" dirty="0"/>
              <a:t>Goals</a:t>
            </a:r>
          </a:p>
        </p:txBody>
      </p:sp>
      <p:sp>
        <p:nvSpPr>
          <p:cNvPr id="239" name="Text Placeholder 1"/>
          <p:cNvSpPr txBox="1">
            <a:spLocks noGrp="1"/>
          </p:cNvSpPr>
          <p:nvPr>
            <p:ph type="body" idx="1"/>
          </p:nvPr>
        </p:nvSpPr>
        <p:spPr>
          <a:xfrm>
            <a:off x="1066800" y="1727383"/>
            <a:ext cx="10058400" cy="3717285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spcBef>
                <a:spcPts val="500"/>
              </a:spcBef>
              <a:buFont typeface="Arial"/>
            </a:pPr>
            <a:r>
              <a:rPr lang="en-US" dirty="0"/>
              <a:t>Increase </a:t>
            </a:r>
            <a:r>
              <a:rPr lang="en-US" i="1" dirty="0"/>
              <a:t>training grants </a:t>
            </a:r>
            <a:r>
              <a:rPr lang="en-US" dirty="0"/>
              <a:t>submissions  by 25% over 5 years</a:t>
            </a:r>
          </a:p>
          <a:p>
            <a:pPr marL="520700" lvl="2" indent="-284163">
              <a:lnSpc>
                <a:spcPct val="100000"/>
              </a:lnSpc>
              <a:spcBef>
                <a:spcPts val="500"/>
              </a:spcBef>
              <a:buFont typeface="Courier New"/>
            </a:pPr>
            <a:r>
              <a:rPr lang="en-US" dirty="0"/>
              <a:t>2 additional submissions per year, leading to total awards $3M -- $10M </a:t>
            </a:r>
          </a:p>
          <a:p>
            <a:pPr lvl="1">
              <a:lnSpc>
                <a:spcPct val="100000"/>
              </a:lnSpc>
              <a:spcBef>
                <a:spcPts val="500"/>
              </a:spcBef>
              <a:buFont typeface="Arial"/>
            </a:pPr>
            <a:r>
              <a:rPr lang="en-US" dirty="0"/>
              <a:t>Increase number of </a:t>
            </a:r>
            <a:r>
              <a:rPr lang="en-US" i="1" dirty="0"/>
              <a:t>center grants </a:t>
            </a:r>
            <a:r>
              <a:rPr lang="en-US" dirty="0"/>
              <a:t>submissions by 25% over 5 years</a:t>
            </a:r>
          </a:p>
          <a:p>
            <a:pPr marL="520700" lvl="2" indent="-284163">
              <a:lnSpc>
                <a:spcPct val="100000"/>
              </a:lnSpc>
              <a:spcBef>
                <a:spcPts val="500"/>
              </a:spcBef>
              <a:buFont typeface="Courier New"/>
            </a:pPr>
            <a:r>
              <a:rPr lang="en-US" dirty="0"/>
              <a:t>1-2 additional per year, leading to increase in total awards of $5M -- $20M </a:t>
            </a:r>
          </a:p>
          <a:p>
            <a:pPr lvl="1">
              <a:lnSpc>
                <a:spcPct val="100000"/>
              </a:lnSpc>
              <a:spcBef>
                <a:spcPts val="500"/>
              </a:spcBef>
              <a:buFont typeface="Arial"/>
            </a:pPr>
            <a:r>
              <a:rPr lang="en-US" dirty="0"/>
              <a:t>Increase cross-institutional, multi-PI grants submissions by 25% over 5 years</a:t>
            </a:r>
          </a:p>
          <a:p>
            <a:pPr lvl="1">
              <a:lnSpc>
                <a:spcPct val="100000"/>
              </a:lnSpc>
              <a:spcBef>
                <a:spcPts val="500"/>
              </a:spcBef>
              <a:buFont typeface="Arial"/>
            </a:pPr>
            <a:r>
              <a:rPr dirty="0"/>
              <a:t>Move from bottom to third quartile among public AAU in 5 years by increasing total research expenditures from $125M → $155 million ($6M or ~5% increase annually)</a:t>
            </a:r>
            <a:endParaRPr dirty="0"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41" name="Slide Number Placeholder 3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475AC725-BF0D-0B42-9E1C-DC225BF24F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8700" y="1102143"/>
            <a:ext cx="10058400" cy="536935"/>
          </a:xfrm>
          <a:prstGeom prst="rect">
            <a:avLst/>
          </a:prstGeom>
        </p:spPr>
        <p:txBody>
          <a:bodyPr>
            <a:noAutofit/>
          </a:bodyPr>
          <a:lstStyle>
            <a:lvl1pPr defTabSz="813816">
              <a:defRPr sz="3559"/>
            </a:lvl1pPr>
          </a:lstStyle>
          <a:p>
            <a:r>
              <a:rPr lang="en-US" sz="4000" dirty="0"/>
              <a:t>Costs/Benefits Analysis</a:t>
            </a:r>
            <a:endParaRPr sz="4000" dirty="0"/>
          </a:p>
        </p:txBody>
      </p:sp>
      <p:sp>
        <p:nvSpPr>
          <p:cNvPr id="243" name="Text Placeholder 6"/>
          <p:cNvSpPr txBox="1">
            <a:spLocks noGrp="1"/>
          </p:cNvSpPr>
          <p:nvPr>
            <p:ph type="body" idx="1"/>
          </p:nvPr>
        </p:nvSpPr>
        <p:spPr>
          <a:xfrm>
            <a:off x="1084760" y="1606420"/>
            <a:ext cx="10058401" cy="4411508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795527">
              <a:lnSpc>
                <a:spcPct val="100000"/>
              </a:lnSpc>
              <a:spcBef>
                <a:spcPts val="800"/>
              </a:spcBef>
              <a:defRPr sz="1740" b="1"/>
            </a:pPr>
            <a:r>
              <a:rPr dirty="0"/>
              <a:t>Benefits:</a:t>
            </a:r>
          </a:p>
          <a:p>
            <a:pPr marL="505927" lvl="1" indent="-174457" defTabSz="795527">
              <a:lnSpc>
                <a:spcPct val="100000"/>
              </a:lnSpc>
              <a:spcBef>
                <a:spcPts val="400"/>
              </a:spcBef>
              <a:defRPr sz="1740"/>
            </a:pPr>
            <a:r>
              <a:rPr dirty="0"/>
              <a:t>Expand collaborations within SBU and with BNL</a:t>
            </a:r>
          </a:p>
          <a:p>
            <a:pPr marL="505927" lvl="1" indent="-174457" defTabSz="795527">
              <a:lnSpc>
                <a:spcPct val="100000"/>
              </a:lnSpc>
              <a:spcBef>
                <a:spcPts val="400"/>
              </a:spcBef>
              <a:defRPr sz="1740"/>
            </a:pPr>
            <a:r>
              <a:rPr dirty="0"/>
              <a:t>Enhance research success and associated benefits for IDC and AAU standing</a:t>
            </a:r>
          </a:p>
          <a:p>
            <a:pPr marL="505927" lvl="1" indent="-174457" defTabSz="795527">
              <a:lnSpc>
                <a:spcPct val="100000"/>
              </a:lnSpc>
              <a:spcBef>
                <a:spcPts val="400"/>
              </a:spcBef>
              <a:defRPr sz="1740"/>
            </a:pPr>
            <a:r>
              <a:rPr dirty="0"/>
              <a:t>Strategic hiring </a:t>
            </a:r>
            <a:endParaRPr lang="en-US" dirty="0"/>
          </a:p>
          <a:p>
            <a:pPr marL="821662" lvl="2" indent="-174457" defTabSz="795527">
              <a:lnSpc>
                <a:spcPct val="100000"/>
              </a:lnSpc>
              <a:spcBef>
                <a:spcPts val="400"/>
              </a:spcBef>
              <a:defRPr sz="1740"/>
            </a:pPr>
            <a:r>
              <a:rPr dirty="0"/>
              <a:t>promotes cohesion of clusters and builds on strengths</a:t>
            </a:r>
          </a:p>
          <a:p>
            <a:pPr marL="821662" lvl="2" indent="-174457" defTabSz="795527">
              <a:lnSpc>
                <a:spcPct val="100000"/>
              </a:lnSpc>
              <a:spcBef>
                <a:spcPts val="400"/>
              </a:spcBef>
              <a:defRPr sz="1740"/>
            </a:pPr>
            <a:r>
              <a:rPr dirty="0"/>
              <a:t>anticipates or responds to new opportunities</a:t>
            </a:r>
          </a:p>
          <a:p>
            <a:pPr marL="821662" lvl="2" indent="-174457" defTabSz="795527">
              <a:lnSpc>
                <a:spcPct val="100000"/>
              </a:lnSpc>
              <a:spcBef>
                <a:spcPts val="400"/>
              </a:spcBef>
              <a:defRPr sz="1740"/>
            </a:pPr>
            <a:r>
              <a:rPr dirty="0"/>
              <a:t>improves AAU ranking via additional highly productive FTE</a:t>
            </a:r>
          </a:p>
          <a:p>
            <a:pPr marL="505927" lvl="1" indent="-174457" defTabSz="795527">
              <a:lnSpc>
                <a:spcPct val="100000"/>
              </a:lnSpc>
              <a:spcBef>
                <a:spcPts val="400"/>
              </a:spcBef>
              <a:defRPr sz="1740"/>
            </a:pPr>
            <a:r>
              <a:rPr dirty="0"/>
              <a:t>High reputational and strategic impact</a:t>
            </a:r>
          </a:p>
          <a:p>
            <a:pPr defTabSz="795527">
              <a:lnSpc>
                <a:spcPct val="100000"/>
              </a:lnSpc>
              <a:spcBef>
                <a:spcPts val="1500"/>
              </a:spcBef>
              <a:defRPr sz="1740" b="1"/>
            </a:pPr>
            <a:r>
              <a:rPr dirty="0"/>
              <a:t>Costs:</a:t>
            </a:r>
          </a:p>
          <a:p>
            <a:pPr marL="505927" lvl="1" indent="-174457" defTabSz="795527">
              <a:lnSpc>
                <a:spcPct val="100000"/>
              </a:lnSpc>
              <a:spcBef>
                <a:spcPts val="400"/>
              </a:spcBef>
              <a:defRPr sz="1740"/>
            </a:pPr>
            <a:r>
              <a:rPr dirty="0"/>
              <a:t>Investment in Seed Grants &lt;$500k annually, less than 1 FTE</a:t>
            </a:r>
          </a:p>
          <a:p>
            <a:pPr marL="505927" lvl="1" indent="-174457" defTabSz="795527">
              <a:lnSpc>
                <a:spcPct val="100000"/>
              </a:lnSpc>
              <a:spcBef>
                <a:spcPts val="400"/>
              </a:spcBef>
              <a:defRPr sz="1740"/>
            </a:pPr>
            <a:r>
              <a:rPr dirty="0"/>
              <a:t>Ongoing investment for research support: 4 FTE</a:t>
            </a:r>
          </a:p>
          <a:p>
            <a:pPr marL="505927" lvl="1" indent="-174457" defTabSz="795527">
              <a:lnSpc>
                <a:spcPct val="100000"/>
              </a:lnSpc>
              <a:spcBef>
                <a:spcPts val="400"/>
              </a:spcBef>
              <a:defRPr sz="1740"/>
            </a:pPr>
            <a:r>
              <a:rPr lang="en-US" dirty="0"/>
              <a:t>Strategic hiring one-time investment: $500k ~ 1 M per faculty (high-profile hires) and ongoing investment TBD to scale with desire for growth</a:t>
            </a:r>
          </a:p>
        </p:txBody>
      </p:sp>
      <p:sp>
        <p:nvSpPr>
          <p:cNvPr id="244" name="Slide Number Placeholder 4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itle 1"/>
          <p:cNvSpPr txBox="1">
            <a:spLocks noGrp="1"/>
          </p:cNvSpPr>
          <p:nvPr>
            <p:ph type="title"/>
          </p:nvPr>
        </p:nvSpPr>
        <p:spPr>
          <a:xfrm>
            <a:off x="1029220" y="1473012"/>
            <a:ext cx="10357129" cy="2964690"/>
          </a:xfrm>
          <a:prstGeom prst="rect">
            <a:avLst/>
          </a:prstGeom>
        </p:spPr>
        <p:txBody>
          <a:bodyPr/>
          <a:lstStyle/>
          <a:p>
            <a:pPr defTabSz="868680">
              <a:lnSpc>
                <a:spcPts val="5200"/>
              </a:lnSpc>
              <a:defRPr sz="6650"/>
            </a:pPr>
            <a:br>
              <a:rPr dirty="0"/>
            </a:br>
            <a:r>
              <a:rPr dirty="0"/>
              <a:t>Thank you!</a:t>
            </a:r>
            <a:br>
              <a:rPr dirty="0"/>
            </a:br>
            <a:br>
              <a:rPr dirty="0"/>
            </a:br>
            <a:r>
              <a:rPr dirty="0"/>
              <a:t>Questions and feedback?</a:t>
            </a:r>
          </a:p>
        </p:txBody>
      </p:sp>
      <p:sp>
        <p:nvSpPr>
          <p:cNvPr id="248" name="Slide Number Placeholder 3"/>
          <p:cNvSpPr txBox="1">
            <a:spLocks noGrp="1"/>
          </p:cNvSpPr>
          <p:nvPr>
            <p:ph type="sldNum" sz="quarter" idx="2"/>
          </p:nvPr>
        </p:nvSpPr>
        <p:spPr>
          <a:xfrm>
            <a:off x="11025584" y="6347163"/>
            <a:ext cx="174772" cy="2438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1403</TotalTime>
  <Words>606</Words>
  <Application>Microsoft Macintosh PowerPoint</Application>
  <PresentationFormat>Widescreen</PresentationFormat>
  <Paragraphs>81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Museo Slab 700</vt:lpstr>
      <vt:lpstr>Effra Heavy</vt:lpstr>
      <vt:lpstr>Museo Slab 500</vt:lpstr>
      <vt:lpstr>Museo Slab 900</vt:lpstr>
      <vt:lpstr>Calibri</vt:lpstr>
      <vt:lpstr>Arial</vt:lpstr>
      <vt:lpstr>Museo Slab 300</vt:lpstr>
      <vt:lpstr>Courier New</vt:lpstr>
      <vt:lpstr>Effra</vt:lpstr>
      <vt:lpstr>Calibri Light</vt:lpstr>
      <vt:lpstr>Office Theme</vt:lpstr>
      <vt:lpstr>ENHANCING RESEARCH PRODUCTIVITY &amp; EFFECTIVENESS PROPOSAL –  April 23, 2021 </vt:lpstr>
      <vt:lpstr>Enhancing Research Productivity</vt:lpstr>
      <vt:lpstr>Current State</vt:lpstr>
      <vt:lpstr>What We Learned</vt:lpstr>
      <vt:lpstr>What We Learned (cont.): T32 Awards and NIH at SBU</vt:lpstr>
      <vt:lpstr>Recommendations</vt:lpstr>
      <vt:lpstr>Recommendations: Goals</vt:lpstr>
      <vt:lpstr>Costs/Benefits Analysis</vt:lpstr>
      <vt:lpstr> Thank you!  Questions and feedback?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ENHANCING RESEARCH PRODUCTIVITY &amp; EFFECTIVENESS PROPOSAL </dc:title>
  <dc:subject/>
  <dc:creator/>
  <cp:keywords/>
  <dc:description/>
  <cp:lastModifiedBy>Allison Schwartz</cp:lastModifiedBy>
  <cp:revision>14</cp:revision>
  <dcterms:modified xsi:type="dcterms:W3CDTF">2021-06-22T17:12:35Z</dcterms:modified>
  <cp:category/>
</cp:coreProperties>
</file>